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CD0F-C4D1-4F96-8080-15934170BEFF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87FFD-7B76-43D8-943B-6FA010A0F1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239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CD0F-C4D1-4F96-8080-15934170BEFF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87FFD-7B76-43D8-943B-6FA010A0F1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5014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CD0F-C4D1-4F96-8080-15934170BEFF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87FFD-7B76-43D8-943B-6FA010A0F1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800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CD0F-C4D1-4F96-8080-15934170BEFF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87FFD-7B76-43D8-943B-6FA010A0F1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9998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CD0F-C4D1-4F96-8080-15934170BEFF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87FFD-7B76-43D8-943B-6FA010A0F1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353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CD0F-C4D1-4F96-8080-15934170BEFF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87FFD-7B76-43D8-943B-6FA010A0F1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013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CD0F-C4D1-4F96-8080-15934170BEFF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87FFD-7B76-43D8-943B-6FA010A0F1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110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CD0F-C4D1-4F96-8080-15934170BEFF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87FFD-7B76-43D8-943B-6FA010A0F1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317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CD0F-C4D1-4F96-8080-15934170BEFF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87FFD-7B76-43D8-943B-6FA010A0F1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0472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CD0F-C4D1-4F96-8080-15934170BEFF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87FFD-7B76-43D8-943B-6FA010A0F1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6552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4CD0F-C4D1-4F96-8080-15934170BEFF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87FFD-7B76-43D8-943B-6FA010A0F1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341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4CD0F-C4D1-4F96-8080-15934170BEFF}" type="datetimeFigureOut">
              <a:rPr lang="it-IT" smtClean="0"/>
              <a:t>10/04/2013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87FFD-7B76-43D8-943B-6FA010A0F15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03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ormattiva.it/uri-res/N2Ls?urn:nir:stato:decreto.legislativo:1998;345" TargetMode="External"/><Relationship Id="rId2" Type="http://schemas.openxmlformats.org/officeDocument/2006/relationships/hyperlink" Target="http://www.normattiva.it/uri-res/N2Ls?urn:nir:stato:decreto.legislativo:1998;060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normattiva.it/uri-res/N2Ls?urn:nir:stato:decreto.legislativo:1999;096" TargetMode="External"/><Relationship Id="rId4" Type="http://schemas.openxmlformats.org/officeDocument/2006/relationships/hyperlink" Target="http://www.normattiva.it/uri-res/N2Ls?urn:nir:stato:decreto.legislativo:1998;37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88640"/>
            <a:ext cx="8424936" cy="43204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Legge «</a:t>
            </a:r>
            <a:r>
              <a:rPr lang="it-IT" dirty="0" err="1" smtClean="0"/>
              <a:t>bassanini</a:t>
            </a:r>
            <a:r>
              <a:rPr lang="it-IT" dirty="0" smtClean="0"/>
              <a:t>»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764704"/>
            <a:ext cx="8352928" cy="5544616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it-IT" dirty="0" smtClean="0">
                <a:solidFill>
                  <a:schemeClr val="tx1"/>
                </a:solidFill>
              </a:rPr>
              <a:t>Art. 4.5, legge 59/1977</a:t>
            </a:r>
          </a:p>
          <a:p>
            <a:pPr algn="l"/>
            <a:r>
              <a:rPr lang="it-IT" dirty="0">
                <a:solidFill>
                  <a:schemeClr val="tx1"/>
                </a:solidFill>
              </a:rPr>
              <a:t>5. Ai fini dell'applicazione dell'articolo 3 della legge 8 giugno 1990, n. 142, e del principio di sussidiarietà di cui al comma 3, lettera </a:t>
            </a:r>
            <a:r>
              <a:rPr lang="it-IT" i="1" dirty="0">
                <a:solidFill>
                  <a:schemeClr val="tx1"/>
                </a:solidFill>
              </a:rPr>
              <a:t>a),</a:t>
            </a:r>
            <a:r>
              <a:rPr lang="it-IT" dirty="0">
                <a:solidFill>
                  <a:schemeClr val="tx1"/>
                </a:solidFill>
              </a:rPr>
              <a:t> del presente articolo, ciascuna regione adotta, entro sei mesi dall'emanazione di ciascun decreto legislativo, la legge di puntuale individuazione delle funzioni trasferite o delegate agli enti locali e di quelle mantenute in capo alla regione stessa. Qualora la regione non provveda entro il termine indicato, il Governo è </a:t>
            </a:r>
            <a:r>
              <a:rPr lang="it-IT" dirty="0">
                <a:solidFill>
                  <a:srgbClr val="FF0000"/>
                </a:solidFill>
              </a:rPr>
              <a:t>delegato ad emanare</a:t>
            </a:r>
            <a:r>
              <a:rPr lang="it-IT" dirty="0">
                <a:solidFill>
                  <a:schemeClr val="tx1"/>
                </a:solidFill>
              </a:rPr>
              <a:t>, entro i successivi novanta giorni, sentite le regioni inadempienti, uno o più decreti legislativi di ripartizione di funzioni tra regione ed enti locali le cui disposizioni si applicano fino alla data di entrata in vigore della legge regionale</a:t>
            </a:r>
            <a:r>
              <a:rPr lang="it-IT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it-IT" i="1" dirty="0" smtClean="0">
                <a:solidFill>
                  <a:srgbClr val="FF0000"/>
                </a:solidFill>
              </a:rPr>
              <a:t>Vedi decreti legislativi </a:t>
            </a:r>
            <a:r>
              <a:rPr lang="it-IT" i="1" dirty="0" smtClean="0">
                <a:solidFill>
                  <a:srgbClr val="FF0000"/>
                </a:solidFill>
                <a:hlinkClick r:id="rId2"/>
              </a:rPr>
              <a:t>60</a:t>
            </a:r>
            <a:r>
              <a:rPr lang="it-IT" i="1" dirty="0" smtClean="0">
                <a:solidFill>
                  <a:srgbClr val="FF0000"/>
                </a:solidFill>
              </a:rPr>
              <a:t>, </a:t>
            </a:r>
            <a:r>
              <a:rPr lang="it-IT" i="1" dirty="0" smtClean="0">
                <a:solidFill>
                  <a:srgbClr val="FF0000"/>
                </a:solidFill>
                <a:hlinkClick r:id="rId3"/>
              </a:rPr>
              <a:t>345</a:t>
            </a:r>
            <a:r>
              <a:rPr lang="it-IT" i="1" dirty="0" smtClean="0">
                <a:solidFill>
                  <a:srgbClr val="FF0000"/>
                </a:solidFill>
              </a:rPr>
              <a:t>, </a:t>
            </a:r>
            <a:r>
              <a:rPr lang="it-IT" i="1" dirty="0" smtClean="0">
                <a:solidFill>
                  <a:srgbClr val="FF0000"/>
                </a:solidFill>
                <a:hlinkClick r:id="rId4"/>
              </a:rPr>
              <a:t>379/2008 </a:t>
            </a:r>
            <a:r>
              <a:rPr lang="it-IT" i="1" dirty="0" smtClean="0">
                <a:solidFill>
                  <a:srgbClr val="FF0000"/>
                </a:solidFill>
              </a:rPr>
              <a:t>e </a:t>
            </a:r>
            <a:r>
              <a:rPr lang="it-IT" i="1" dirty="0" smtClean="0">
                <a:solidFill>
                  <a:srgbClr val="FF0000"/>
                </a:solidFill>
                <a:hlinkClick r:id="rId5"/>
              </a:rPr>
              <a:t>96/2009</a:t>
            </a:r>
            <a:endParaRPr lang="it-IT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791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39</Words>
  <Application>Microsoft Office PowerPoint</Application>
  <PresentationFormat>Presentazione su schermo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Legge «bassanini»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Legge «bassanini»</dc:title>
  <dc:creator>rb</dc:creator>
  <cp:lastModifiedBy>rb</cp:lastModifiedBy>
  <cp:revision>2</cp:revision>
  <dcterms:created xsi:type="dcterms:W3CDTF">2013-04-10T09:26:26Z</dcterms:created>
  <dcterms:modified xsi:type="dcterms:W3CDTF">2013-04-10T09:37:56Z</dcterms:modified>
</cp:coreProperties>
</file>