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76B9526-6363-402C-9149-9E11A65302B6}"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108046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6B9526-6363-402C-9149-9E11A65302B6}"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308174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6B9526-6363-402C-9149-9E11A65302B6}"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89008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6B9526-6363-402C-9149-9E11A65302B6}"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3869028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76B9526-6363-402C-9149-9E11A65302B6}"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2148643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76B9526-6363-402C-9149-9E11A65302B6}"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246067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76B9526-6363-402C-9149-9E11A65302B6}" type="datetimeFigureOut">
              <a:rPr lang="it-IT" smtClean="0"/>
              <a:t>16/04/2013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243499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76B9526-6363-402C-9149-9E11A65302B6}" type="datetimeFigureOut">
              <a:rPr lang="it-IT" smtClean="0"/>
              <a:t>16/04/2013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141802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76B9526-6363-402C-9149-9E11A65302B6}" type="datetimeFigureOut">
              <a:rPr lang="it-IT" smtClean="0"/>
              <a:t>16/04/2013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1392544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76B9526-6363-402C-9149-9E11A65302B6}"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264247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76B9526-6363-402C-9149-9E11A65302B6}"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C42A22-135A-4328-9560-E10AFFA36357}" type="slidenum">
              <a:rPr lang="it-IT" smtClean="0"/>
              <a:t>‹N›</a:t>
            </a:fld>
            <a:endParaRPr lang="it-IT"/>
          </a:p>
        </p:txBody>
      </p:sp>
    </p:spTree>
    <p:extLst>
      <p:ext uri="{BB962C8B-B14F-4D97-AF65-F5344CB8AC3E}">
        <p14:creationId xmlns:p14="http://schemas.microsoft.com/office/powerpoint/2010/main" val="124156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B9526-6363-402C-9149-9E11A65302B6}" type="datetimeFigureOut">
              <a:rPr lang="it-IT" smtClean="0"/>
              <a:t>16/04/2013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42A22-135A-4328-9560-E10AFFA36357}" type="slidenum">
              <a:rPr lang="it-IT" smtClean="0"/>
              <a:t>‹N›</a:t>
            </a:fld>
            <a:endParaRPr lang="it-IT"/>
          </a:p>
        </p:txBody>
      </p:sp>
    </p:spTree>
    <p:extLst>
      <p:ext uri="{BB962C8B-B14F-4D97-AF65-F5344CB8AC3E}">
        <p14:creationId xmlns:p14="http://schemas.microsoft.com/office/powerpoint/2010/main" val="3677884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amera.it/parlam/leggi/04165l.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332657"/>
            <a:ext cx="7772400" cy="504056"/>
          </a:xfrm>
        </p:spPr>
        <p:txBody>
          <a:bodyPr>
            <a:normAutofit fontScale="90000"/>
          </a:bodyPr>
          <a:lstStyle/>
          <a:p>
            <a:r>
              <a:rPr lang="it-IT" dirty="0" smtClean="0"/>
              <a:t>Art. 121 (1999)</a:t>
            </a:r>
            <a:endParaRPr lang="it-IT" dirty="0"/>
          </a:p>
        </p:txBody>
      </p:sp>
      <p:sp>
        <p:nvSpPr>
          <p:cNvPr id="3" name="Sottotitolo 2"/>
          <p:cNvSpPr>
            <a:spLocks noGrp="1"/>
          </p:cNvSpPr>
          <p:nvPr>
            <p:ph type="subTitle" idx="1"/>
          </p:nvPr>
        </p:nvSpPr>
        <p:spPr>
          <a:xfrm>
            <a:off x="683568" y="980728"/>
            <a:ext cx="7632848" cy="5256584"/>
          </a:xfrm>
        </p:spPr>
        <p:txBody>
          <a:bodyPr>
            <a:normAutofit fontScale="85000" lnSpcReduction="20000"/>
          </a:bodyPr>
          <a:lstStyle/>
          <a:p>
            <a:pPr algn="just"/>
            <a:r>
              <a:rPr lang="it-IT" dirty="0">
                <a:solidFill>
                  <a:schemeClr val="tx1"/>
                </a:solidFill>
              </a:rPr>
              <a:t>Sono organi della Regione: il Consiglio regionale, la Giunta e il suo presidente.</a:t>
            </a:r>
          </a:p>
          <a:p>
            <a:pPr algn="just"/>
            <a:r>
              <a:rPr lang="it-IT" dirty="0">
                <a:solidFill>
                  <a:schemeClr val="tx1"/>
                </a:solidFill>
              </a:rPr>
              <a:t>Il Consiglio regionale esercita </a:t>
            </a:r>
            <a:r>
              <a:rPr lang="it-IT" dirty="0">
                <a:solidFill>
                  <a:srgbClr val="FF0000"/>
                </a:solidFill>
              </a:rPr>
              <a:t>le potestà legislative </a:t>
            </a:r>
            <a:r>
              <a:rPr lang="it-IT" dirty="0">
                <a:solidFill>
                  <a:schemeClr val="tx1"/>
                </a:solidFill>
              </a:rPr>
              <a:t>attribuite alla Regione e le altre funzioni conferitegli dalla Costituzione e dalle leggi. Può fare proposte di legge alle Camere.</a:t>
            </a:r>
          </a:p>
          <a:p>
            <a:pPr algn="just"/>
            <a:r>
              <a:rPr lang="it-IT" dirty="0">
                <a:solidFill>
                  <a:schemeClr val="tx1"/>
                </a:solidFill>
              </a:rPr>
              <a:t>La Giunta regionale è l’organo esecutivo delle Regioni.</a:t>
            </a:r>
          </a:p>
          <a:p>
            <a:pPr algn="just"/>
            <a:r>
              <a:rPr lang="it-IT" dirty="0">
                <a:solidFill>
                  <a:schemeClr val="tx1"/>
                </a:solidFill>
              </a:rPr>
              <a:t>Il Presidente della Giunta rappresenta la Regione; dirige la politica della Giunta e ne è responsabile; promulga le leggi ed emana i regolamenti regionali; dirige le funzioni amministrative delegate dallo Stato alla Regione, conformandosi alle istruzioni del Governo della Repubblica.</a:t>
            </a:r>
          </a:p>
          <a:p>
            <a:endParaRPr lang="it-IT" dirty="0"/>
          </a:p>
        </p:txBody>
      </p:sp>
    </p:spTree>
    <p:extLst>
      <p:ext uri="{BB962C8B-B14F-4D97-AF65-F5344CB8AC3E}">
        <p14:creationId xmlns:p14="http://schemas.microsoft.com/office/powerpoint/2010/main" val="324564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Art. 122 (1999)</a:t>
            </a:r>
            <a:endParaRPr lang="it-IT" dirty="0"/>
          </a:p>
        </p:txBody>
      </p:sp>
      <p:sp>
        <p:nvSpPr>
          <p:cNvPr id="3" name="Segnaposto contenuto 2"/>
          <p:cNvSpPr>
            <a:spLocks noGrp="1"/>
          </p:cNvSpPr>
          <p:nvPr>
            <p:ph idx="1"/>
          </p:nvPr>
        </p:nvSpPr>
        <p:spPr>
          <a:xfrm>
            <a:off x="539552" y="908720"/>
            <a:ext cx="8229600" cy="5328592"/>
          </a:xfrm>
        </p:spPr>
        <p:txBody>
          <a:bodyPr>
            <a:normAutofit fontScale="70000" lnSpcReduction="20000"/>
          </a:bodyPr>
          <a:lstStyle/>
          <a:p>
            <a:pPr marL="0" indent="0">
              <a:buNone/>
            </a:pPr>
            <a:r>
              <a:rPr lang="it-IT" dirty="0"/>
              <a:t>Il sistema di elezione e i casi di ineleggibilità e di incompatibilità del Presidente e degli altri componenti della Giunta regionale nonché dei consiglieri regionali sono disciplinati </a:t>
            </a:r>
            <a:r>
              <a:rPr lang="it-IT" dirty="0">
                <a:solidFill>
                  <a:srgbClr val="FF0000"/>
                </a:solidFill>
              </a:rPr>
              <a:t>con legge della Regione </a:t>
            </a:r>
            <a:r>
              <a:rPr lang="it-IT" dirty="0"/>
              <a:t>nei limiti dei </a:t>
            </a:r>
            <a:r>
              <a:rPr lang="it-IT" dirty="0">
                <a:solidFill>
                  <a:srgbClr val="FF0000"/>
                </a:solidFill>
              </a:rPr>
              <a:t>principi fondamentali </a:t>
            </a:r>
            <a:r>
              <a:rPr lang="it-IT" dirty="0"/>
              <a:t>stabiliti con </a:t>
            </a:r>
            <a:r>
              <a:rPr lang="it-IT" dirty="0">
                <a:hlinkClick r:id="rId2"/>
              </a:rPr>
              <a:t>legge della Repubblica</a:t>
            </a:r>
            <a:r>
              <a:rPr lang="it-IT" dirty="0"/>
              <a:t>, che stabilisce anche la durata degli organi elettivi.</a:t>
            </a:r>
          </a:p>
          <a:p>
            <a:pPr marL="0" indent="0">
              <a:buNone/>
            </a:pPr>
            <a:r>
              <a:rPr lang="it-IT" dirty="0"/>
              <a:t>Nessuno può appartenere contemporaneamente a un Consiglio o a una Giunta regionale e ad una delle Camere del Parlamento, ad un altro Consiglio o ad altra Giunta regionale, ovvero al Parlamento europeo.</a:t>
            </a:r>
          </a:p>
          <a:p>
            <a:pPr marL="0" indent="0">
              <a:buNone/>
            </a:pPr>
            <a:r>
              <a:rPr lang="it-IT" dirty="0"/>
              <a:t>Il Consiglio elegge tra i suoi componenti un Presidente e un ufficio di presidenza.</a:t>
            </a:r>
          </a:p>
          <a:p>
            <a:pPr marL="0" indent="0">
              <a:buNone/>
            </a:pPr>
            <a:r>
              <a:rPr lang="it-IT" dirty="0"/>
              <a:t>I consiglieri regionali non possono essere chiamati a rispondere delle opinioni espresse e dei voti dati nell’esercizio delle loro funzioni.</a:t>
            </a:r>
          </a:p>
          <a:p>
            <a:pPr marL="0" indent="0">
              <a:buNone/>
            </a:pPr>
            <a:r>
              <a:rPr lang="it-IT" dirty="0"/>
              <a:t>Il Presidente della Giunta regionale, salvo che lo </a:t>
            </a:r>
            <a:r>
              <a:rPr lang="it-IT" dirty="0">
                <a:solidFill>
                  <a:srgbClr val="FF0000"/>
                </a:solidFill>
              </a:rPr>
              <a:t>statuto regionale </a:t>
            </a:r>
            <a:r>
              <a:rPr lang="it-IT" dirty="0"/>
              <a:t>disponga diversamente, </a:t>
            </a:r>
            <a:r>
              <a:rPr lang="it-IT" dirty="0">
                <a:solidFill>
                  <a:srgbClr val="FF0000"/>
                </a:solidFill>
              </a:rPr>
              <a:t>è eletto a suffragio universale e diretto</a:t>
            </a:r>
            <a:r>
              <a:rPr lang="it-IT" dirty="0"/>
              <a:t>. Il Presidente </a:t>
            </a:r>
            <a:r>
              <a:rPr lang="it-IT" dirty="0">
                <a:solidFill>
                  <a:srgbClr val="FF0000"/>
                </a:solidFill>
              </a:rPr>
              <a:t>eletto nomina e revoca </a:t>
            </a:r>
            <a:r>
              <a:rPr lang="it-IT" dirty="0"/>
              <a:t>i componenti della Giunta.</a:t>
            </a:r>
          </a:p>
          <a:p>
            <a:pPr marL="0" indent="0">
              <a:buNone/>
            </a:pPr>
            <a:endParaRPr lang="it-IT" dirty="0"/>
          </a:p>
        </p:txBody>
      </p:sp>
    </p:spTree>
    <p:extLst>
      <p:ext uri="{BB962C8B-B14F-4D97-AF65-F5344CB8AC3E}">
        <p14:creationId xmlns:p14="http://schemas.microsoft.com/office/powerpoint/2010/main" val="333690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126 (1999)</a:t>
            </a:r>
            <a:endParaRPr lang="it-IT" dirty="0"/>
          </a:p>
        </p:txBody>
      </p:sp>
      <p:sp>
        <p:nvSpPr>
          <p:cNvPr id="3" name="Segnaposto contenuto 2"/>
          <p:cNvSpPr>
            <a:spLocks noGrp="1"/>
          </p:cNvSpPr>
          <p:nvPr>
            <p:ph idx="1"/>
          </p:nvPr>
        </p:nvSpPr>
        <p:spPr>
          <a:xfrm>
            <a:off x="457200" y="1600200"/>
            <a:ext cx="8229600" cy="4853136"/>
          </a:xfrm>
        </p:spPr>
        <p:txBody>
          <a:bodyPr>
            <a:normAutofit fontScale="77500" lnSpcReduction="20000"/>
          </a:bodyPr>
          <a:lstStyle/>
          <a:p>
            <a:pPr marL="0" indent="0">
              <a:buNone/>
            </a:pPr>
            <a:r>
              <a:rPr lang="it-IT" dirty="0" smtClean="0"/>
              <a:t>…</a:t>
            </a:r>
          </a:p>
          <a:p>
            <a:pPr marL="0" indent="0">
              <a:buNone/>
            </a:pPr>
            <a:r>
              <a:rPr lang="it-IT" dirty="0"/>
              <a:t>Il Consiglio regionale può esprimere </a:t>
            </a:r>
            <a:r>
              <a:rPr lang="it-IT" dirty="0">
                <a:solidFill>
                  <a:srgbClr val="FF0000"/>
                </a:solidFill>
              </a:rPr>
              <a:t>la sfiducia nei confronti del Presidente della Giunta mediante mozione motivata</a:t>
            </a:r>
            <a:r>
              <a:rPr lang="it-IT" dirty="0"/>
              <a:t>, sottoscritta da almeno un quinto dei suoi componenti e approvata per appello nominale a maggioranza assoluta dei componenti. La mozione non può essere messa in discussione prima di tre giorni dalla presentazione.</a:t>
            </a:r>
          </a:p>
          <a:p>
            <a:pPr marL="0" indent="0">
              <a:buNone/>
            </a:pPr>
            <a:r>
              <a:rPr lang="it-IT" dirty="0"/>
              <a:t>L’approvazione della mozione di sfiducia nei confronti del </a:t>
            </a:r>
            <a:r>
              <a:rPr lang="it-IT" dirty="0">
                <a:solidFill>
                  <a:srgbClr val="FF0000"/>
                </a:solidFill>
              </a:rPr>
              <a:t>Presidente della Giunta eletto a suffragio universale e diretto</a:t>
            </a:r>
            <a:r>
              <a:rPr lang="it-IT" dirty="0"/>
              <a:t>, nonché la rimozione, l’impedimento permanente, la morte o le dimissioni volontarie dello stesso comportano le dimissioni della Giunta e lo scioglimento del Consiglio. In ogni caso i medesimi effetti conseguono alle dimissioni contestuali della maggioranza dei componenti il Consiglio.</a:t>
            </a:r>
          </a:p>
          <a:p>
            <a:pPr marL="0" indent="0">
              <a:buNone/>
            </a:pPr>
            <a:endParaRPr lang="it-IT" dirty="0"/>
          </a:p>
        </p:txBody>
      </p:sp>
    </p:spTree>
    <p:extLst>
      <p:ext uri="{BB962C8B-B14F-4D97-AF65-F5344CB8AC3E}">
        <p14:creationId xmlns:p14="http://schemas.microsoft.com/office/powerpoint/2010/main" val="3491938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Art. 123 (1999)</a:t>
            </a:r>
            <a:endParaRPr lang="it-IT" dirty="0"/>
          </a:p>
        </p:txBody>
      </p:sp>
      <p:sp>
        <p:nvSpPr>
          <p:cNvPr id="3" name="Segnaposto contenuto 2"/>
          <p:cNvSpPr>
            <a:spLocks noGrp="1"/>
          </p:cNvSpPr>
          <p:nvPr>
            <p:ph idx="1"/>
          </p:nvPr>
        </p:nvSpPr>
        <p:spPr>
          <a:xfrm>
            <a:off x="457200" y="1052736"/>
            <a:ext cx="8229600" cy="5328592"/>
          </a:xfrm>
        </p:spPr>
        <p:txBody>
          <a:bodyPr>
            <a:normAutofit fontScale="62500" lnSpcReduction="20000"/>
          </a:bodyPr>
          <a:lstStyle/>
          <a:p>
            <a:pPr marL="0" indent="0">
              <a:buNone/>
            </a:pPr>
            <a:r>
              <a:rPr lang="it-IT" dirty="0"/>
              <a:t>Ciascuna Regione ha uno statuto che, in armonia con la Costituzione, </a:t>
            </a:r>
            <a:r>
              <a:rPr lang="it-IT" dirty="0">
                <a:solidFill>
                  <a:srgbClr val="FF0000"/>
                </a:solidFill>
              </a:rPr>
              <a:t>ne determina la forma di governo </a:t>
            </a:r>
            <a:r>
              <a:rPr lang="it-IT" dirty="0"/>
              <a:t>e i </a:t>
            </a:r>
            <a:r>
              <a:rPr lang="it-IT" dirty="0">
                <a:solidFill>
                  <a:srgbClr val="FF0000"/>
                </a:solidFill>
              </a:rPr>
              <a:t>principi fondamentali di organizzazione e funzionamento</a:t>
            </a:r>
            <a:r>
              <a:rPr lang="it-IT" dirty="0"/>
              <a:t>. Lo statuto regola l’esercizio del diritto di iniziativa e del referendum su leggi e provvedimenti amministrativi della Regione e la pubblicazione delle leggi e dei regolamenti regionali.</a:t>
            </a:r>
          </a:p>
          <a:p>
            <a:pPr marL="0" indent="0">
              <a:buNone/>
            </a:pPr>
            <a:r>
              <a:rPr lang="it-IT" dirty="0"/>
              <a:t>Lo statuto è approvato e modificato dal Consiglio regionale con</a:t>
            </a:r>
            <a:r>
              <a:rPr lang="it-IT" dirty="0">
                <a:solidFill>
                  <a:srgbClr val="FF0000"/>
                </a:solidFill>
              </a:rPr>
              <a:t> legge approvata a maggioranza assoluta dei suoi componenti, con due deliberazioni successive adottate ad intervallo non minore di due mesi</a:t>
            </a:r>
            <a:r>
              <a:rPr lang="it-IT" dirty="0"/>
              <a:t>. Per tale legge non è richiesta l’apposizione del visto da parte del Commissario del Governo. Il Governo della Repubblica può promuovere la questione di legittimità costituzionale sugli statuti regionali dinanzi alla Corte costituzionale entro trenta giorni dalla loro pubblicazione.</a:t>
            </a:r>
          </a:p>
          <a:p>
            <a:pPr marL="0" indent="0">
              <a:buNone/>
            </a:pPr>
            <a:r>
              <a:rPr lang="it-IT" dirty="0"/>
              <a:t>Lo statuto è sottoposto a referendum popolare qualora entro tre mesi dalla sua pubblicazione ne faccia richiesta un cinquantesimo degli elettori della Regione o un quinto dei componenti il Consiglio regionale. Lo statuto sottoposto a referendum non è promulgato se non è approvato dalla maggioranza dei voti validi.</a:t>
            </a:r>
          </a:p>
          <a:p>
            <a:pPr marL="0" indent="0">
              <a:buNone/>
            </a:pPr>
            <a:r>
              <a:rPr lang="it-IT" dirty="0"/>
              <a:t>In ogni Regione, lo statuto disciplina il Consiglio delle autonomie locali, quale organo di consultazione fra la Regione e gli enti locali.</a:t>
            </a:r>
          </a:p>
          <a:p>
            <a:pPr marL="0" indent="0">
              <a:buNone/>
            </a:pPr>
            <a:endParaRPr lang="it-IT" dirty="0"/>
          </a:p>
        </p:txBody>
      </p:sp>
    </p:spTree>
    <p:extLst>
      <p:ext uri="{BB962C8B-B14F-4D97-AF65-F5344CB8AC3E}">
        <p14:creationId xmlns:p14="http://schemas.microsoft.com/office/powerpoint/2010/main" val="6027096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595</Words>
  <Application>Microsoft Office PowerPoint</Application>
  <PresentationFormat>Presentazione su schermo (4:3)</PresentationFormat>
  <Paragraphs>20</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Art. 121 (1999)</vt:lpstr>
      <vt:lpstr>Art. 122 (1999)</vt:lpstr>
      <vt:lpstr>Art. 126 (1999)</vt:lpstr>
      <vt:lpstr>Art. 123 (1999)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121 (1999)</dc:title>
  <dc:creator>rb</dc:creator>
  <cp:lastModifiedBy>rb</cp:lastModifiedBy>
  <cp:revision>2</cp:revision>
  <dcterms:created xsi:type="dcterms:W3CDTF">2013-04-16T09:14:40Z</dcterms:created>
  <dcterms:modified xsi:type="dcterms:W3CDTF">2013-04-16T09:26:17Z</dcterms:modified>
</cp:coreProperties>
</file>