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A5C62-A930-4FF9-AD9E-55771547D3E3}" type="datetimeFigureOut">
              <a:rPr lang="it-IT" smtClean="0"/>
              <a:t>22/04/2013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69C4C-68A3-4624-925D-14CB763A31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5316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A5C62-A930-4FF9-AD9E-55771547D3E3}" type="datetimeFigureOut">
              <a:rPr lang="it-IT" smtClean="0"/>
              <a:t>22/04/2013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69C4C-68A3-4624-925D-14CB763A31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3096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A5C62-A930-4FF9-AD9E-55771547D3E3}" type="datetimeFigureOut">
              <a:rPr lang="it-IT" smtClean="0"/>
              <a:t>22/04/2013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69C4C-68A3-4624-925D-14CB763A31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3708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A5C62-A930-4FF9-AD9E-55771547D3E3}" type="datetimeFigureOut">
              <a:rPr lang="it-IT" smtClean="0"/>
              <a:t>22/04/2013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69C4C-68A3-4624-925D-14CB763A31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8633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A5C62-A930-4FF9-AD9E-55771547D3E3}" type="datetimeFigureOut">
              <a:rPr lang="it-IT" smtClean="0"/>
              <a:t>22/04/2013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69C4C-68A3-4624-925D-14CB763A31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7167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A5C62-A930-4FF9-AD9E-55771547D3E3}" type="datetimeFigureOut">
              <a:rPr lang="it-IT" smtClean="0"/>
              <a:t>22/04/2013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69C4C-68A3-4624-925D-14CB763A31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9490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A5C62-A930-4FF9-AD9E-55771547D3E3}" type="datetimeFigureOut">
              <a:rPr lang="it-IT" smtClean="0"/>
              <a:t>22/04/2013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69C4C-68A3-4624-925D-14CB763A31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9817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A5C62-A930-4FF9-AD9E-55771547D3E3}" type="datetimeFigureOut">
              <a:rPr lang="it-IT" smtClean="0"/>
              <a:t>22/04/2013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69C4C-68A3-4624-925D-14CB763A31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8748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A5C62-A930-4FF9-AD9E-55771547D3E3}" type="datetimeFigureOut">
              <a:rPr lang="it-IT" smtClean="0"/>
              <a:t>22/04/2013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69C4C-68A3-4624-925D-14CB763A31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9915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A5C62-A930-4FF9-AD9E-55771547D3E3}" type="datetimeFigureOut">
              <a:rPr lang="it-IT" smtClean="0"/>
              <a:t>22/04/2013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69C4C-68A3-4624-925D-14CB763A31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8037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A5C62-A930-4FF9-AD9E-55771547D3E3}" type="datetimeFigureOut">
              <a:rPr lang="it-IT" smtClean="0"/>
              <a:t>22/04/2013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69C4C-68A3-4624-925D-14CB763A31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9117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A5C62-A930-4FF9-AD9E-55771547D3E3}" type="datetimeFigureOut">
              <a:rPr lang="it-IT" smtClean="0"/>
              <a:t>22/04/2013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69C4C-68A3-4624-925D-14CB763A31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0608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iurcost.org/decisioni/2008/0102s-08.html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404665"/>
            <a:ext cx="7772400" cy="576064"/>
          </a:xfrm>
        </p:spPr>
        <p:txBody>
          <a:bodyPr>
            <a:normAutofit fontScale="90000"/>
          </a:bodyPr>
          <a:lstStyle/>
          <a:p>
            <a:r>
              <a:rPr lang="it-IT" sz="3600" dirty="0" smtClean="0"/>
              <a:t>Giudizio principale e questione pregiudiziale</a:t>
            </a: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55576" y="1268760"/>
            <a:ext cx="7992888" cy="511256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it-IT" dirty="0">
                <a:solidFill>
                  <a:schemeClr val="tx1"/>
                </a:solidFill>
              </a:rPr>
              <a:t>Nella fattispecie, che qui interessa, di leggi regionali della cui compatibilità col diritto dell’Unione europea (come interpretato e applicato dalle istituzioni e dagli organi di detta Unione) si dubita, va rilevato che l’inserimento dell’ordinamento italiano in quello comunitario comporta due diverse conseguenze, a seconda che il giudizio in cui si fa valere tale dubbio </a:t>
            </a:r>
            <a:r>
              <a:rPr lang="it-IT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penda davanti al giudice comune</a:t>
            </a:r>
            <a:r>
              <a:rPr lang="it-IT" dirty="0">
                <a:solidFill>
                  <a:schemeClr val="tx1"/>
                </a:solidFill>
              </a:rPr>
              <a:t> ovvero davanti alla Corte costituzionale a seguito di ricorso proposto </a:t>
            </a:r>
            <a:r>
              <a:rPr lang="it-IT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via principale</a:t>
            </a:r>
            <a:r>
              <a:rPr lang="it-IT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it-IT" dirty="0">
                <a:solidFill>
                  <a:schemeClr val="tx1"/>
                </a:solidFill>
              </a:rPr>
              <a:t>Nel primo caso, le norme dell’Unione, se munite di efficacia diretta, impongono al giudice di </a:t>
            </a:r>
            <a:r>
              <a:rPr lang="it-IT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disapplicare</a:t>
            </a:r>
            <a:r>
              <a:rPr lang="it-IT" dirty="0">
                <a:solidFill>
                  <a:schemeClr val="tx1"/>
                </a:solidFill>
              </a:rPr>
              <a:t> le norme interne statali e regionali, ove le ritenga non compatibili. Nel secondo caso, le medesime norme «rendono concretamente operativo il parametro costituito dall’art. 117, primo comma, </a:t>
            </a:r>
            <a:r>
              <a:rPr lang="it-IT" dirty="0" err="1">
                <a:solidFill>
                  <a:schemeClr val="tx1"/>
                </a:solidFill>
              </a:rPr>
              <a:t>Cost</a:t>
            </a:r>
            <a:r>
              <a:rPr lang="it-IT" dirty="0">
                <a:solidFill>
                  <a:schemeClr val="tx1"/>
                </a:solidFill>
              </a:rPr>
              <a:t>. (come chiarito, in generale, dalla sentenza n. 348 del 2007), con conseguente </a:t>
            </a:r>
            <a:r>
              <a:rPr lang="it-IT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declaratoria d’illegittimità costituzionale </a:t>
            </a:r>
            <a:r>
              <a:rPr lang="it-IT" dirty="0">
                <a:solidFill>
                  <a:schemeClr val="tx1"/>
                </a:solidFill>
              </a:rPr>
              <a:t>delle norme regionali che siano giudicate incompatibili con il diritto comunitario» (</a:t>
            </a:r>
            <a:r>
              <a:rPr lang="it-IT" dirty="0">
                <a:solidFill>
                  <a:schemeClr val="tx1"/>
                </a:solidFill>
                <a:hlinkClick r:id="rId2"/>
              </a:rPr>
              <a:t>sentenza n. 102 del 2008</a:t>
            </a:r>
            <a:r>
              <a:rPr lang="it-IT" dirty="0">
                <a:solidFill>
                  <a:schemeClr val="tx1"/>
                </a:solidFill>
              </a:rPr>
              <a:t>, citata).</a:t>
            </a:r>
          </a:p>
        </p:txBody>
      </p:sp>
    </p:spTree>
    <p:extLst>
      <p:ext uri="{BB962C8B-B14F-4D97-AF65-F5344CB8AC3E}">
        <p14:creationId xmlns:p14="http://schemas.microsoft.com/office/powerpoint/2010/main" val="10804647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181</Words>
  <Application>Microsoft Office PowerPoint</Application>
  <PresentationFormat>Presentazione su schermo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Giudizio principale e questione pregiudiziale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Giudizio principale e questione pregiudiziale</dc:title>
  <dc:creator>rb</dc:creator>
  <cp:lastModifiedBy>rb</cp:lastModifiedBy>
  <cp:revision>1</cp:revision>
  <dcterms:created xsi:type="dcterms:W3CDTF">2013-04-22T09:34:01Z</dcterms:created>
  <dcterms:modified xsi:type="dcterms:W3CDTF">2013-04-22T09:38:29Z</dcterms:modified>
</cp:coreProperties>
</file>