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A488D57E-D338-451B-A494-D2874D75D441}" type="datetimeFigureOut">
              <a:rPr lang="it-IT" smtClean="0"/>
              <a:t>10/04/2013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3072171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88D57E-D338-451B-A494-D2874D75D441}" type="datetimeFigureOut">
              <a:rPr lang="it-IT" smtClean="0"/>
              <a:t>10/04/2013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237217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88D57E-D338-451B-A494-D2874D75D441}" type="datetimeFigureOut">
              <a:rPr lang="it-IT" smtClean="0"/>
              <a:t>10/04/2013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4019997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A488D57E-D338-451B-A494-D2874D75D441}" type="datetimeFigureOut">
              <a:rPr lang="it-IT" smtClean="0"/>
              <a:t>10/04/2013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427071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A488D57E-D338-451B-A494-D2874D75D441}" type="datetimeFigureOut">
              <a:rPr lang="it-IT" smtClean="0"/>
              <a:t>10/04/2013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1746929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A488D57E-D338-451B-A494-D2874D75D441}" type="datetimeFigureOut">
              <a:rPr lang="it-IT" smtClean="0"/>
              <a:t>10/04/2013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8363026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A488D57E-D338-451B-A494-D2874D75D441}" type="datetimeFigureOut">
              <a:rPr lang="it-IT" smtClean="0"/>
              <a:t>10/04/2013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843059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A488D57E-D338-451B-A494-D2874D75D441}" type="datetimeFigureOut">
              <a:rPr lang="it-IT" smtClean="0"/>
              <a:t>10/04/2013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3927994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A488D57E-D338-451B-A494-D2874D75D441}" type="datetimeFigureOut">
              <a:rPr lang="it-IT" smtClean="0"/>
              <a:t>10/04/2013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2191649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488D57E-D338-451B-A494-D2874D75D441}" type="datetimeFigureOut">
              <a:rPr lang="it-IT" smtClean="0"/>
              <a:t>10/04/2013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4062046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A488D57E-D338-451B-A494-D2874D75D441}" type="datetimeFigureOut">
              <a:rPr lang="it-IT" smtClean="0"/>
              <a:t>10/04/2013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0C1624E-DF53-446B-8486-E07859026FB3}" type="slidenum">
              <a:rPr lang="it-IT" smtClean="0"/>
              <a:t>‹N›</a:t>
            </a:fld>
            <a:endParaRPr lang="it-IT"/>
          </a:p>
        </p:txBody>
      </p:sp>
    </p:spTree>
    <p:extLst>
      <p:ext uri="{BB962C8B-B14F-4D97-AF65-F5344CB8AC3E}">
        <p14:creationId xmlns:p14="http://schemas.microsoft.com/office/powerpoint/2010/main" val="3242873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88D57E-D338-451B-A494-D2874D75D441}" type="datetimeFigureOut">
              <a:rPr lang="it-IT" smtClean="0"/>
              <a:t>10/04/2013</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1624E-DF53-446B-8486-E07859026FB3}" type="slidenum">
              <a:rPr lang="it-IT" smtClean="0"/>
              <a:t>‹N›</a:t>
            </a:fld>
            <a:endParaRPr lang="it-IT"/>
          </a:p>
        </p:txBody>
      </p:sp>
    </p:spTree>
    <p:extLst>
      <p:ext uri="{BB962C8B-B14F-4D97-AF65-F5344CB8AC3E}">
        <p14:creationId xmlns:p14="http://schemas.microsoft.com/office/powerpoint/2010/main" val="20746377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418058"/>
          </a:xfrm>
        </p:spPr>
        <p:txBody>
          <a:bodyPr>
            <a:normAutofit fontScale="90000"/>
          </a:bodyPr>
          <a:lstStyle/>
          <a:p>
            <a:r>
              <a:rPr lang="it-IT" dirty="0" smtClean="0"/>
              <a:t>Potere sostitutivo: le origini</a:t>
            </a:r>
            <a:endParaRPr lang="it-IT" dirty="0"/>
          </a:p>
        </p:txBody>
      </p:sp>
      <p:sp>
        <p:nvSpPr>
          <p:cNvPr id="3" name="Segnaposto contenuto 2"/>
          <p:cNvSpPr>
            <a:spLocks noGrp="1"/>
          </p:cNvSpPr>
          <p:nvPr>
            <p:ph idx="1"/>
          </p:nvPr>
        </p:nvSpPr>
        <p:spPr>
          <a:xfrm>
            <a:off x="457200" y="836712"/>
            <a:ext cx="8229600" cy="5289451"/>
          </a:xfrm>
        </p:spPr>
        <p:txBody>
          <a:bodyPr>
            <a:normAutofit fontScale="70000" lnSpcReduction="20000"/>
          </a:bodyPr>
          <a:lstStyle/>
          <a:p>
            <a:pPr marL="0" indent="0">
              <a:buNone/>
            </a:pPr>
            <a:r>
              <a:rPr lang="it-IT" dirty="0" err="1" smtClean="0"/>
              <a:t>Sent</a:t>
            </a:r>
            <a:r>
              <a:rPr lang="it-IT" dirty="0" smtClean="0"/>
              <a:t>. 142/1972</a:t>
            </a:r>
          </a:p>
          <a:p>
            <a:pPr marL="0" indent="0">
              <a:buNone/>
            </a:pPr>
            <a:r>
              <a:rPr lang="it-IT" dirty="0" smtClean="0"/>
              <a:t>…ogni </a:t>
            </a:r>
            <a:r>
              <a:rPr lang="it-IT" dirty="0"/>
              <a:t>distribuzione dei poteri di applicazione delle norme comunitarie che si effettui a favore di enti minori diversi dallo Stato contraente (che assume la </a:t>
            </a:r>
            <a:r>
              <a:rPr lang="it-IT" dirty="0">
                <a:solidFill>
                  <a:srgbClr val="FF0000"/>
                </a:solidFill>
              </a:rPr>
              <a:t>responsabilità</a:t>
            </a:r>
            <a:r>
              <a:rPr lang="it-IT" dirty="0"/>
              <a:t> del buon adempimento di fronte alla Comunità) presuppone il possesso da parte del medesimo degli </a:t>
            </a:r>
            <a:r>
              <a:rPr lang="it-IT" dirty="0">
                <a:solidFill>
                  <a:srgbClr val="FF0000"/>
                </a:solidFill>
              </a:rPr>
              <a:t>strumenti idonei </a:t>
            </a:r>
            <a:r>
              <a:rPr lang="it-IT" dirty="0"/>
              <a:t>a realizzare tale adempimento anche di fronte all'</a:t>
            </a:r>
            <a:r>
              <a:rPr lang="it-IT" dirty="0">
                <a:solidFill>
                  <a:srgbClr val="FF0000"/>
                </a:solidFill>
              </a:rPr>
              <a:t>inerzia</a:t>
            </a:r>
            <a:r>
              <a:rPr lang="it-IT" dirty="0"/>
              <a:t> della Regione che fosse investita della competenza dell'attuazione. Strumenti di tal genere fanno difetto nel nostro ordinamento, e ad essi non potrebbe supplirsi con il potere di indirizzo di cui all'articolo 17 della legge di delegazione poiché alla inottemperanza ad esso non si potrebbe in alcun modo porre riparo, non riuscendo allo Stato sostituirsi nell'esercizio della competenza una volta effettuato il suo </a:t>
            </a:r>
            <a:r>
              <a:rPr lang="it-IT" dirty="0">
                <a:solidFill>
                  <a:srgbClr val="FF0000"/>
                </a:solidFill>
                <a:effectLst>
                  <a:outerShdw blurRad="38100" dist="38100" dir="2700000" algn="tl">
                    <a:srgbClr val="000000">
                      <a:alpha val="43137"/>
                    </a:srgbClr>
                  </a:outerShdw>
                </a:effectLst>
              </a:rPr>
              <a:t>trasferimento</a:t>
            </a:r>
            <a:r>
              <a:rPr lang="it-IT" dirty="0"/>
              <a:t>. Pertanto, fino a quando tale situazione non venga modificata con il ricorso alle forme a ciò necessarie, il solo mezzo utilizzabile per fare concorrere le Regioni all'attuazione dei regolamenti comunitari </a:t>
            </a:r>
            <a:r>
              <a:rPr lang="it-IT" dirty="0" smtClean="0"/>
              <a:t>è </a:t>
            </a:r>
            <a:r>
              <a:rPr lang="it-IT" dirty="0"/>
              <a:t>quello della </a:t>
            </a:r>
            <a:r>
              <a:rPr lang="it-IT" dirty="0">
                <a:solidFill>
                  <a:srgbClr val="FF0000"/>
                </a:solidFill>
                <a:effectLst>
                  <a:outerShdw blurRad="38100" dist="38100" dir="2700000" algn="tl">
                    <a:srgbClr val="000000">
                      <a:alpha val="43137"/>
                    </a:srgbClr>
                  </a:outerShdw>
                </a:effectLst>
              </a:rPr>
              <a:t>delegazione</a:t>
            </a:r>
            <a:r>
              <a:rPr lang="it-IT" dirty="0"/>
              <a:t> di poteri in materia di strutture agrarie, che appunto offre il rimedio della sostituibilità del delegante in caso di inadempimento del delegato.</a:t>
            </a:r>
          </a:p>
        </p:txBody>
      </p:sp>
    </p:spTree>
    <p:extLst>
      <p:ext uri="{BB962C8B-B14F-4D97-AF65-F5344CB8AC3E}">
        <p14:creationId xmlns:p14="http://schemas.microsoft.com/office/powerpoint/2010/main" val="1369216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323528" y="332656"/>
            <a:ext cx="8712968" cy="6264696"/>
          </a:xfrm>
        </p:spPr>
        <p:txBody>
          <a:bodyPr>
            <a:normAutofit fontScale="85000" lnSpcReduction="20000"/>
          </a:bodyPr>
          <a:lstStyle/>
          <a:p>
            <a:pPr algn="l"/>
            <a:r>
              <a:rPr lang="it-IT" sz="2400" dirty="0" err="1" smtClean="0">
                <a:solidFill>
                  <a:schemeClr val="tx1"/>
                </a:solidFill>
              </a:rPr>
              <a:t>Sent</a:t>
            </a:r>
            <a:r>
              <a:rPr lang="it-IT" sz="2400" dirty="0" smtClean="0">
                <a:solidFill>
                  <a:schemeClr val="tx1"/>
                </a:solidFill>
              </a:rPr>
              <a:t>. 182/1976</a:t>
            </a:r>
          </a:p>
          <a:p>
            <a:pPr algn="l"/>
            <a:r>
              <a:rPr lang="it-IT" sz="2400" dirty="0">
                <a:solidFill>
                  <a:schemeClr val="tx1"/>
                </a:solidFill>
              </a:rPr>
              <a:t>Il Governo, al quale </a:t>
            </a:r>
            <a:r>
              <a:rPr lang="it-IT" sz="2400" dirty="0" smtClean="0">
                <a:solidFill>
                  <a:schemeClr val="tx1"/>
                </a:solidFill>
              </a:rPr>
              <a:t>è </a:t>
            </a:r>
            <a:r>
              <a:rPr lang="it-IT" sz="2400" dirty="0">
                <a:solidFill>
                  <a:schemeClr val="tx1"/>
                </a:solidFill>
              </a:rPr>
              <a:t>consentito di ricorrere, nelle competenti sedi, contro leggi e provvedimenti regionali illegittimi per violazione delle direttive comunitarie, sarebbe completamente disarmato di fronte all'inerzia amministrativa delle Regioni, ove non gli fosse riconosciuto il potere-dovere di intervenire in via sostitutiva, che la legge gli ha espressamente riservato nell'atto stesso in cui attribuiva alle Regioni le funzioni amministrative di attuazione delle direttive C.E.E.</a:t>
            </a:r>
          </a:p>
          <a:p>
            <a:pPr algn="l"/>
            <a:r>
              <a:rPr lang="it-IT" sz="2400" dirty="0">
                <a:solidFill>
                  <a:schemeClr val="tx1"/>
                </a:solidFill>
              </a:rPr>
              <a:t>7. - Il legislatore ha regolato questo potere sostitutivo con opportune ed idonee garanzie: esso </a:t>
            </a:r>
            <a:r>
              <a:rPr lang="it-IT" sz="2400" dirty="0" smtClean="0">
                <a:solidFill>
                  <a:schemeClr val="tx1"/>
                </a:solidFill>
              </a:rPr>
              <a:t>è</a:t>
            </a:r>
            <a:r>
              <a:rPr lang="it-IT" sz="2400" dirty="0">
                <a:solidFill>
                  <a:schemeClr val="tx1"/>
                </a:solidFill>
              </a:rPr>
              <a:t> infatti previsto con espresso ed esclusivo riferimento alle attività di attuazione delle direttive comunitarie; </a:t>
            </a:r>
            <a:r>
              <a:rPr lang="it-IT" sz="2400" dirty="0" smtClean="0">
                <a:solidFill>
                  <a:schemeClr val="tx1"/>
                </a:solidFill>
              </a:rPr>
              <a:t>è </a:t>
            </a:r>
            <a:r>
              <a:rPr lang="it-IT" sz="2400" dirty="0">
                <a:solidFill>
                  <a:schemeClr val="tx1"/>
                </a:solidFill>
              </a:rPr>
              <a:t>ammesso solo nel caso di persistente inadempimento degli organi regionali, ossia non di semplice inosservanza dei termini stabiliti dalla legge stessa, ma di inattività protratta oltre ogni ragionevole limite, qualificabile come inadempimento; deve essere autorizzato dal Consiglio dei ministri, dopo aver sentito il presidente della giunta regionale interessata, al quale </a:t>
            </a:r>
            <a:r>
              <a:rPr lang="it-IT" sz="2400" dirty="0" smtClean="0">
                <a:solidFill>
                  <a:schemeClr val="tx1"/>
                </a:solidFill>
              </a:rPr>
              <a:t>è </a:t>
            </a:r>
            <a:r>
              <a:rPr lang="it-IT" sz="2400" dirty="0">
                <a:solidFill>
                  <a:schemeClr val="tx1"/>
                </a:solidFill>
              </a:rPr>
              <a:t>pertanto consentito di fornire ogni eventuale giustificazione ed assicurazione.</a:t>
            </a:r>
          </a:p>
          <a:p>
            <a:pPr algn="l"/>
            <a:r>
              <a:rPr lang="it-IT" sz="2400" dirty="0">
                <a:solidFill>
                  <a:schemeClr val="tx1"/>
                </a:solidFill>
              </a:rPr>
              <a:t>Le ricorrenti prospettano la possibilità che l'intervento governativo possa verificarsi anche successivamente alla emanazione delle norme attuative e procedurali di loro competenza: ma </a:t>
            </a:r>
            <a:r>
              <a:rPr lang="it-IT" sz="2400" dirty="0" smtClean="0">
                <a:solidFill>
                  <a:schemeClr val="tx1"/>
                </a:solidFill>
              </a:rPr>
              <a:t>è ovvio </a:t>
            </a:r>
            <a:r>
              <a:rPr lang="it-IT" sz="2400" dirty="0">
                <a:solidFill>
                  <a:schemeClr val="tx1"/>
                </a:solidFill>
              </a:rPr>
              <a:t>che il Ministro per l'agricoltura, nel disporre il compimento degli atti in questione, dovrà rispettare la normativa regionale legittimamente in vigore, osservando anche, nei limiti del possibile, le disposizioni di carattere procedurale.</a:t>
            </a:r>
          </a:p>
          <a:p>
            <a:pPr algn="l"/>
            <a:endParaRPr lang="it-IT" sz="2400" dirty="0">
              <a:solidFill>
                <a:schemeClr val="tx1"/>
              </a:solidFill>
            </a:endParaRPr>
          </a:p>
        </p:txBody>
      </p:sp>
    </p:spTree>
    <p:extLst>
      <p:ext uri="{BB962C8B-B14F-4D97-AF65-F5344CB8AC3E}">
        <p14:creationId xmlns:p14="http://schemas.microsoft.com/office/powerpoint/2010/main" val="365729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95536" y="188640"/>
            <a:ext cx="8568952" cy="6480720"/>
          </a:xfrm>
        </p:spPr>
        <p:txBody>
          <a:bodyPr>
            <a:normAutofit fontScale="32500" lnSpcReduction="20000"/>
          </a:bodyPr>
          <a:lstStyle/>
          <a:p>
            <a:pPr marL="0" indent="0">
              <a:buNone/>
            </a:pPr>
            <a:r>
              <a:rPr lang="it-IT" sz="5500" dirty="0" err="1" smtClean="0"/>
              <a:t>Sent</a:t>
            </a:r>
            <a:r>
              <a:rPr lang="it-IT" sz="5500" dirty="0" smtClean="0"/>
              <a:t>. 36/1995: La </a:t>
            </a:r>
            <a:r>
              <a:rPr lang="it-IT" sz="5500" dirty="0"/>
              <a:t>ricorrente contesta che, nella specie, fosse maturata una "persistente inattività" degli organi regionali tale da giustificare l'esercizio del potere sostitutivo e, a questo fine, richiama le diverse azioni svolte dalla Regione, a partire dal 1986, in funzione dell'adempimento dell'obbligo di approvazione di una pianificazione paesistica. </a:t>
            </a:r>
            <a:r>
              <a:rPr lang="it-IT" sz="5500" dirty="0" smtClean="0"/>
              <a:t>Senonché</a:t>
            </a:r>
            <a:r>
              <a:rPr lang="it-IT" sz="5500" dirty="0"/>
              <a:t> tali attività o non sono approdate a risultati </a:t>
            </a:r>
            <a:r>
              <a:rPr lang="it-IT" sz="5500" dirty="0" smtClean="0"/>
              <a:t>conclusivi… o </a:t>
            </a:r>
            <a:r>
              <a:rPr lang="it-IT" sz="5500" dirty="0"/>
              <a:t>hanno investito soltanto aree limitate del territorio </a:t>
            </a:r>
            <a:r>
              <a:rPr lang="it-IT" sz="5500" dirty="0" smtClean="0"/>
              <a:t>regionale…</a:t>
            </a:r>
            <a:endParaRPr lang="it-IT" sz="5500" dirty="0"/>
          </a:p>
          <a:p>
            <a:pPr marL="0" indent="0">
              <a:buNone/>
            </a:pPr>
            <a:r>
              <a:rPr lang="it-IT" sz="5500" dirty="0"/>
              <a:t>In ogni caso si è trattato di attività che non sono state in grado di superare il fatto oggettivo dell'assenza di un piano paesistico relativo all'intero territorio regionale a più di sette anni di distanza dalla scadenza del termine fissato dal la legge. La persistenza dell'inattività viene, dunque, in questo caso, a derivare non solo dal comportamento inadeguato tenuto dal soggetto obbligato, ma anche </a:t>
            </a:r>
            <a:r>
              <a:rPr lang="it-IT" sz="5500" dirty="0">
                <a:solidFill>
                  <a:srgbClr val="FF0000"/>
                </a:solidFill>
              </a:rPr>
              <a:t>dall'assenza del risultato </a:t>
            </a:r>
            <a:r>
              <a:rPr lang="it-IT" sz="5500" dirty="0"/>
              <a:t>che la legge imponeva di perseguire e che di fatto - nonostante il tempo trascorso - non è stato realizzato.</a:t>
            </a:r>
          </a:p>
          <a:p>
            <a:pPr marL="0" indent="0">
              <a:buNone/>
            </a:pPr>
            <a:r>
              <a:rPr lang="it-IT" sz="5500" dirty="0"/>
              <a:t>Né, su questo piano, può assumere rilievo il fatto che il ritardo nello svolgimento dell'attività richiesta dalla legge sia derivato anche dal sequestro degli elaborati di piano disposto dal giudice penale: a parte il rilievo che il sequestro è intervenuto soltanto nel 1993, resta il fatto che tale elemento, se può concorrere a spiegare, non può certo giustificare il ritardo nell'adempimento in cui sono incorsi gli organi regionali. E questo tanto più ove si consideri che la stessa Regione, dopo il rigetto dell'istanza di dissequestro rivolta al giudice penale ed in risposta alla prima diffida </a:t>
            </a:r>
            <a:r>
              <a:rPr lang="it-IT" sz="5500" dirty="0" smtClean="0"/>
              <a:t>… </a:t>
            </a:r>
            <a:r>
              <a:rPr lang="it-IT" sz="5500" dirty="0"/>
              <a:t>forniva allo stesso Ministero "formale assicurazione" che i piani paesistici della Regione Campania sarebbero stati approvati entro sei mesi dalla data di adozione della delibera della Giunta regionale n. 6564 del 16 novembre </a:t>
            </a:r>
            <a:r>
              <a:rPr lang="it-IT" sz="5500" dirty="0" smtClean="0"/>
              <a:t>1993</a:t>
            </a:r>
            <a:endParaRPr lang="it-IT" sz="5500" dirty="0"/>
          </a:p>
          <a:p>
            <a:pPr marL="0" indent="0">
              <a:buNone/>
            </a:pPr>
            <a:r>
              <a:rPr lang="it-IT" sz="5500" dirty="0"/>
              <a:t>D'altro canto, neppure può essere ragionevolmente contestata allo Stato una violazione del principio di leale cooperazione, nei termini in cui lo stesso è stato ripetutamente richiamato, anche con riferimento al settore in esame, nella giurisprudenza di questa </a:t>
            </a:r>
            <a:r>
              <a:rPr lang="it-IT" sz="5500" dirty="0" smtClean="0"/>
              <a:t>Corte… </a:t>
            </a:r>
            <a:r>
              <a:rPr lang="it-IT" sz="5500" dirty="0"/>
              <a:t>In proposito basti solo accennare ai ripetuti </a:t>
            </a:r>
            <a:r>
              <a:rPr lang="it-IT" sz="5500" dirty="0" smtClean="0"/>
              <a:t>solleciti… nonché </a:t>
            </a:r>
            <a:r>
              <a:rPr lang="it-IT" sz="5500" dirty="0"/>
              <a:t>al fatto che la Regione è stata per due volte </a:t>
            </a:r>
            <a:r>
              <a:rPr lang="it-IT" sz="5500" dirty="0">
                <a:solidFill>
                  <a:srgbClr val="FF0000"/>
                </a:solidFill>
              </a:rPr>
              <a:t>diffidata</a:t>
            </a:r>
            <a:r>
              <a:rPr lang="it-IT" sz="5500" dirty="0"/>
              <a:t> </a:t>
            </a:r>
            <a:r>
              <a:rPr lang="it-IT" sz="5500" dirty="0" smtClean="0"/>
              <a:t>all'adempimento... </a:t>
            </a:r>
            <a:endParaRPr lang="it-IT" sz="5500" dirty="0"/>
          </a:p>
          <a:p>
            <a:pPr marL="0" indent="0">
              <a:buNone/>
            </a:pPr>
            <a:endParaRPr lang="it-IT" sz="2400" dirty="0"/>
          </a:p>
        </p:txBody>
      </p:sp>
    </p:spTree>
    <p:extLst>
      <p:ext uri="{BB962C8B-B14F-4D97-AF65-F5344CB8AC3E}">
        <p14:creationId xmlns:p14="http://schemas.microsoft.com/office/powerpoint/2010/main" val="15185383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340</Words>
  <Application>Microsoft Office PowerPoint</Application>
  <PresentationFormat>Presentazione su schermo (4:3)</PresentationFormat>
  <Paragraphs>11</Paragraphs>
  <Slides>3</Slides>
  <Notes>0</Notes>
  <HiddenSlides>0</HiddenSlides>
  <MMClips>0</MMClips>
  <ScaleCrop>false</ScaleCrop>
  <HeadingPairs>
    <vt:vector size="4" baseType="variant">
      <vt:variant>
        <vt:lpstr>Tema</vt:lpstr>
      </vt:variant>
      <vt:variant>
        <vt:i4>1</vt:i4>
      </vt:variant>
      <vt:variant>
        <vt:lpstr>Titoli diapositive</vt:lpstr>
      </vt:variant>
      <vt:variant>
        <vt:i4>3</vt:i4>
      </vt:variant>
    </vt:vector>
  </HeadingPairs>
  <TitlesOfParts>
    <vt:vector size="4" baseType="lpstr">
      <vt:lpstr>Tema di Office</vt:lpstr>
      <vt:lpstr>Potere sostitutivo: le origini</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Potere sostitutivo: le origini</dc:title>
  <dc:creator>rb</dc:creator>
  <cp:lastModifiedBy>rb</cp:lastModifiedBy>
  <cp:revision>2</cp:revision>
  <dcterms:created xsi:type="dcterms:W3CDTF">2013-04-10T09:09:28Z</dcterms:created>
  <dcterms:modified xsi:type="dcterms:W3CDTF">2013-04-10T09:24:20Z</dcterms:modified>
</cp:coreProperties>
</file>