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A25EC-723E-4A78-B506-1F004F5C164E}" type="datetimeFigureOut">
              <a:rPr lang="it-IT" smtClean="0"/>
              <a:t>22/04/2013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E17C1-01AA-4A3F-98C4-B0AB7E6439B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255156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A25EC-723E-4A78-B506-1F004F5C164E}" type="datetimeFigureOut">
              <a:rPr lang="it-IT" smtClean="0"/>
              <a:t>22/04/2013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E17C1-01AA-4A3F-98C4-B0AB7E6439B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340321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A25EC-723E-4A78-B506-1F004F5C164E}" type="datetimeFigureOut">
              <a:rPr lang="it-IT" smtClean="0"/>
              <a:t>22/04/2013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E17C1-01AA-4A3F-98C4-B0AB7E6439B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812320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A25EC-723E-4A78-B506-1F004F5C164E}" type="datetimeFigureOut">
              <a:rPr lang="it-IT" smtClean="0"/>
              <a:t>22/04/2013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E17C1-01AA-4A3F-98C4-B0AB7E6439B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755590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A25EC-723E-4A78-B506-1F004F5C164E}" type="datetimeFigureOut">
              <a:rPr lang="it-IT" smtClean="0"/>
              <a:t>22/04/2013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E17C1-01AA-4A3F-98C4-B0AB7E6439B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162841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A25EC-723E-4A78-B506-1F004F5C164E}" type="datetimeFigureOut">
              <a:rPr lang="it-IT" smtClean="0"/>
              <a:t>22/04/2013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E17C1-01AA-4A3F-98C4-B0AB7E6439B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087061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A25EC-723E-4A78-B506-1F004F5C164E}" type="datetimeFigureOut">
              <a:rPr lang="it-IT" smtClean="0"/>
              <a:t>22/04/2013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E17C1-01AA-4A3F-98C4-B0AB7E6439B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863312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A25EC-723E-4A78-B506-1F004F5C164E}" type="datetimeFigureOut">
              <a:rPr lang="it-IT" smtClean="0"/>
              <a:t>22/04/2013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E17C1-01AA-4A3F-98C4-B0AB7E6439B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849637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A25EC-723E-4A78-B506-1F004F5C164E}" type="datetimeFigureOut">
              <a:rPr lang="it-IT" smtClean="0"/>
              <a:t>22/04/2013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E17C1-01AA-4A3F-98C4-B0AB7E6439B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625106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A25EC-723E-4A78-B506-1F004F5C164E}" type="datetimeFigureOut">
              <a:rPr lang="it-IT" smtClean="0"/>
              <a:t>22/04/2013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E17C1-01AA-4A3F-98C4-B0AB7E6439B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250632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A25EC-723E-4A78-B506-1F004F5C164E}" type="datetimeFigureOut">
              <a:rPr lang="it-IT" smtClean="0"/>
              <a:t>22/04/2013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E17C1-01AA-4A3F-98C4-B0AB7E6439B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909568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8A25EC-723E-4A78-B506-1F004F5C164E}" type="datetimeFigureOut">
              <a:rPr lang="it-IT" smtClean="0"/>
              <a:t>22/04/2013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7E17C1-01AA-4A3F-98C4-B0AB7E6439B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695434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3568" y="260649"/>
            <a:ext cx="7772400" cy="432048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>Impugnazione decreto-legge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323528" y="1052736"/>
            <a:ext cx="8640960" cy="5472608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it-IT" dirty="0" err="1" smtClean="0">
                <a:solidFill>
                  <a:srgbClr val="FF0000"/>
                </a:solidFill>
              </a:rPr>
              <a:t>Sent</a:t>
            </a:r>
            <a:r>
              <a:rPr lang="it-IT" dirty="0" smtClean="0">
                <a:solidFill>
                  <a:srgbClr val="FF0000"/>
                </a:solidFill>
              </a:rPr>
              <a:t>. 22/2012</a:t>
            </a:r>
          </a:p>
          <a:p>
            <a:pPr algn="just"/>
            <a:r>
              <a:rPr lang="it-IT" dirty="0" smtClean="0">
                <a:solidFill>
                  <a:schemeClr val="tx1"/>
                </a:solidFill>
              </a:rPr>
              <a:t>3.1</a:t>
            </a:r>
            <a:r>
              <a:rPr lang="it-IT" dirty="0">
                <a:solidFill>
                  <a:schemeClr val="tx1"/>
                </a:solidFill>
              </a:rPr>
              <a:t>.— Questa Corte, con giurisprudenza costante, ha ritenuto </a:t>
            </a:r>
            <a:r>
              <a:rPr lang="it-IT" b="1" dirty="0">
                <a:solidFill>
                  <a:schemeClr val="tx1"/>
                </a:solidFill>
              </a:rPr>
              <a:t>ammissibili le questioni di legittimità costituzional</a:t>
            </a:r>
            <a:r>
              <a:rPr lang="it-IT" dirty="0">
                <a:solidFill>
                  <a:schemeClr val="tx1"/>
                </a:solidFill>
              </a:rPr>
              <a:t>e prospettate da una Regione, nell’ambito di un giudizio in via principale, in riferimento a </a:t>
            </a:r>
            <a:r>
              <a:rPr lang="it-IT" b="1" dirty="0">
                <a:solidFill>
                  <a:schemeClr val="tx1"/>
                </a:solidFill>
              </a:rPr>
              <a:t>parametri divers</a:t>
            </a:r>
            <a:r>
              <a:rPr lang="it-IT" dirty="0">
                <a:solidFill>
                  <a:schemeClr val="tx1"/>
                </a:solidFill>
              </a:rPr>
              <a:t>i da quelli, contenuti nel Titolo V della Parte seconda della Costituzione, riguardanti il riparto delle competenze tra lo Stato e le Regioni, quando sia possibile rilevare</a:t>
            </a:r>
            <a:r>
              <a:rPr lang="it-IT" b="1" dirty="0">
                <a:solidFill>
                  <a:schemeClr val="tx1"/>
                </a:solidFill>
              </a:rPr>
              <a:t> la ridondanza delle asserite violazioni su tale riparto</a:t>
            </a:r>
            <a:r>
              <a:rPr lang="it-IT" dirty="0">
                <a:solidFill>
                  <a:schemeClr val="tx1"/>
                </a:solidFill>
              </a:rPr>
              <a:t> e la ricorrente abbia indicato le</a:t>
            </a:r>
            <a:r>
              <a:rPr lang="it-IT" b="1" dirty="0">
                <a:solidFill>
                  <a:schemeClr val="tx1"/>
                </a:solidFill>
              </a:rPr>
              <a:t> specifiche competenze ritenute lese </a:t>
            </a:r>
            <a:r>
              <a:rPr lang="it-IT" dirty="0">
                <a:solidFill>
                  <a:schemeClr val="tx1"/>
                </a:solidFill>
              </a:rPr>
              <a:t>e le ragioni della lamentata lesione (ex </a:t>
            </a:r>
            <a:r>
              <a:rPr lang="it-IT" dirty="0" err="1">
                <a:solidFill>
                  <a:schemeClr val="tx1"/>
                </a:solidFill>
              </a:rPr>
              <a:t>plurimis</a:t>
            </a:r>
            <a:r>
              <a:rPr lang="it-IT" dirty="0">
                <a:solidFill>
                  <a:schemeClr val="tx1"/>
                </a:solidFill>
              </a:rPr>
              <a:t>, sentenze n. 128 del 2011, n. 326 del 2010, n. 116 del 2006, n. 280 del 2004).</a:t>
            </a:r>
          </a:p>
          <a:p>
            <a:pPr algn="just"/>
            <a:r>
              <a:rPr lang="it-IT" dirty="0">
                <a:solidFill>
                  <a:schemeClr val="tx1"/>
                </a:solidFill>
              </a:rPr>
              <a:t>Con riferimento all’art. 77 </a:t>
            </a:r>
            <a:r>
              <a:rPr lang="it-IT" dirty="0" err="1">
                <a:solidFill>
                  <a:schemeClr val="tx1"/>
                </a:solidFill>
              </a:rPr>
              <a:t>Cost</a:t>
            </a:r>
            <a:r>
              <a:rPr lang="it-IT" dirty="0">
                <a:solidFill>
                  <a:schemeClr val="tx1"/>
                </a:solidFill>
              </a:rPr>
              <a:t>., questa Corte ha ribadito in parte qua la giurisprudenza sopra ricordata, riconoscendo che le Regioni possono </a:t>
            </a:r>
            <a:r>
              <a:rPr lang="it-IT" b="1" dirty="0">
                <a:solidFill>
                  <a:schemeClr val="tx1"/>
                </a:solidFill>
              </a:rPr>
              <a:t>impugnare un decreto-legge per motivi attinenti alla pretesa violazione del medesimo art. 77</a:t>
            </a:r>
            <a:r>
              <a:rPr lang="it-IT" dirty="0">
                <a:solidFill>
                  <a:schemeClr val="tx1"/>
                </a:solidFill>
              </a:rPr>
              <a:t>, «ove adducano che da tale violazione derivi una compressione delle loro competenze costituzionali» (sentenza n. 6 del 2004</a:t>
            </a:r>
            <a:r>
              <a:rPr lang="it-IT" dirty="0" smtClean="0">
                <a:solidFill>
                  <a:schemeClr val="tx1"/>
                </a:solidFill>
              </a:rPr>
              <a:t>).</a:t>
            </a:r>
            <a:endParaRPr lang="it-IT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20845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95536" y="476672"/>
            <a:ext cx="8229600" cy="5688632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it-IT" dirty="0" smtClean="0">
                <a:solidFill>
                  <a:schemeClr val="tx1"/>
                </a:solidFill>
              </a:rPr>
              <a:t>Nella fattispecie, la Regione Liguria, che ha sollevato questione di legittimità costituzionale per violazione dell’art. 77, secondo comma, </a:t>
            </a:r>
            <a:r>
              <a:rPr lang="it-IT" dirty="0" err="1" smtClean="0">
                <a:solidFill>
                  <a:schemeClr val="tx1"/>
                </a:solidFill>
              </a:rPr>
              <a:t>Cost</a:t>
            </a:r>
            <a:r>
              <a:rPr lang="it-IT" dirty="0" smtClean="0">
                <a:solidFill>
                  <a:schemeClr val="tx1"/>
                </a:solidFill>
              </a:rPr>
              <a:t>., motiva la ridondanza della suddetta censura sulle proprie attribuzioni costituzionali, facendo leva sul fatto che le norme impugnate incidono su un</a:t>
            </a:r>
            <a:r>
              <a:rPr lang="it-IT" b="1" dirty="0" smtClean="0">
                <a:solidFill>
                  <a:schemeClr val="tx1"/>
                </a:solidFill>
              </a:rPr>
              <a:t> ambito materiale di competenza legislativa concorrente</a:t>
            </a:r>
            <a:r>
              <a:rPr lang="it-IT" dirty="0" smtClean="0">
                <a:solidFill>
                  <a:schemeClr val="tx1"/>
                </a:solidFill>
              </a:rPr>
              <a:t> («protezione civile»). Attraverso il ricorso al decreto-legge, lo Stato avrebbe vincolato le Regioni utilizzando uno strumento improprio, ammesso dalla Costituzione per esigenze del tutto diverse; inoltre, l’approvazione di una</a:t>
            </a:r>
            <a:r>
              <a:rPr lang="it-IT" b="1" dirty="0" smtClean="0">
                <a:solidFill>
                  <a:schemeClr val="tx1"/>
                </a:solidFill>
              </a:rPr>
              <a:t> nuova disciplina “a regime”, attraverso la corsia accelerata della legge di conversione</a:t>
            </a:r>
            <a:r>
              <a:rPr lang="it-IT" dirty="0" smtClean="0">
                <a:solidFill>
                  <a:schemeClr val="tx1"/>
                </a:solidFill>
              </a:rPr>
              <a:t>, pregiudicherebbe la possibilità per le Regioni di rappresentare le proprie esigenze nel procedimento legislativo.</a:t>
            </a:r>
          </a:p>
          <a:p>
            <a:pPr algn="just"/>
            <a:r>
              <a:rPr lang="it-IT" dirty="0" smtClean="0">
                <a:solidFill>
                  <a:schemeClr val="tx1"/>
                </a:solidFill>
              </a:rPr>
              <a:t>Questa Corte condivide l’individuazione, operata dalla suddetta ricorrente, dell’ambito materiale di incidenza delle norme impugnate, con la conseguenza che la violazione denunciata risulta potenzialmente idonea a determinare una lesione delle attribuzioni costituzionali delle Regioni (in tal senso, ex </a:t>
            </a:r>
            <a:r>
              <a:rPr lang="it-IT" dirty="0" err="1" smtClean="0">
                <a:solidFill>
                  <a:schemeClr val="tx1"/>
                </a:solidFill>
              </a:rPr>
              <a:t>plurimis</a:t>
            </a:r>
            <a:r>
              <a:rPr lang="it-IT" dirty="0" smtClean="0">
                <a:solidFill>
                  <a:schemeClr val="tx1"/>
                </a:solidFill>
              </a:rPr>
              <a:t>, sentenze n. 6 del 2004 e n. 303 del 2003).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57097172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360</Words>
  <Application>Microsoft Office PowerPoint</Application>
  <PresentationFormat>Presentazione su schermo (4:3)</PresentationFormat>
  <Paragraphs>6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2</vt:i4>
      </vt:variant>
    </vt:vector>
  </HeadingPairs>
  <TitlesOfParts>
    <vt:vector size="3" baseType="lpstr">
      <vt:lpstr>Tema di Office</vt:lpstr>
      <vt:lpstr>Impugnazione decreto-legge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Impugnazione decreto-legge</dc:title>
  <dc:creator>rb</dc:creator>
  <cp:lastModifiedBy>rb</cp:lastModifiedBy>
  <cp:revision>1</cp:revision>
  <dcterms:created xsi:type="dcterms:W3CDTF">2013-04-22T09:41:41Z</dcterms:created>
  <dcterms:modified xsi:type="dcterms:W3CDTF">2013-04-22T09:44:14Z</dcterms:modified>
</cp:coreProperties>
</file>