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A2AC-1573-4C13-9E48-D1CABCBF7160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E211-E8EF-4DE9-95DD-A02844B5A9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755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EA83-2ADF-47E7-A722-525274586B1B}" type="datetimeFigureOut">
              <a:rPr lang="it-IT" smtClean="0"/>
              <a:t>25/02/2013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8AA9-C672-4393-A6A7-FE155270734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2195736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3563888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4932040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6228184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7668344" y="52292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467544" y="55172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Stati sovrani</a:t>
            </a:r>
            <a:endParaRPr lang="it-IT" dirty="0"/>
          </a:p>
        </p:txBody>
      </p:sp>
      <p:cxnSp>
        <p:nvCxnSpPr>
          <p:cNvPr id="16" name="Connettore 2 15"/>
          <p:cNvCxnSpPr/>
          <p:nvPr/>
        </p:nvCxnSpPr>
        <p:spPr>
          <a:xfrm flipV="1">
            <a:off x="2699792" y="2996952"/>
            <a:ext cx="108012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V="1">
            <a:off x="4139952" y="3068960"/>
            <a:ext cx="144016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H="1" flipV="1">
            <a:off x="4932040" y="3068960"/>
            <a:ext cx="504056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 flipV="1">
            <a:off x="5580112" y="3068960"/>
            <a:ext cx="108012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H="1" flipV="1">
            <a:off x="6228184" y="3068960"/>
            <a:ext cx="1656184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3275856" y="1628800"/>
            <a:ext cx="316835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Stato federale</a:t>
            </a:r>
            <a:endParaRPr lang="it-IT" dirty="0"/>
          </a:p>
        </p:txBody>
      </p:sp>
      <p:cxnSp>
        <p:nvCxnSpPr>
          <p:cNvPr id="27" name="Connettore 2 26"/>
          <p:cNvCxnSpPr/>
          <p:nvPr/>
        </p:nvCxnSpPr>
        <p:spPr>
          <a:xfrm flipV="1">
            <a:off x="1187624" y="2708920"/>
            <a:ext cx="0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755576" y="1988840"/>
            <a:ext cx="1440160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Costituzione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691680" y="83671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Enumerazione dei poteri conferiti</a:t>
            </a:r>
            <a:endParaRPr lang="it-IT" dirty="0"/>
          </a:p>
        </p:txBody>
      </p:sp>
      <p:cxnSp>
        <p:nvCxnSpPr>
          <p:cNvPr id="31" name="Connettore 2 30"/>
          <p:cNvCxnSpPr/>
          <p:nvPr/>
        </p:nvCxnSpPr>
        <p:spPr>
          <a:xfrm flipV="1">
            <a:off x="1403648" y="1556792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29" idx="3"/>
          </p:cNvCxnSpPr>
          <p:nvPr/>
        </p:nvCxnSpPr>
        <p:spPr>
          <a:xfrm>
            <a:off x="3635896" y="1159878"/>
            <a:ext cx="576064" cy="3969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1475656" y="3573016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Tutto ciò che non è conferito resta agli Stati membri (principio di attribuzione)</a:t>
            </a:r>
            <a:endParaRPr lang="it-IT" dirty="0"/>
          </a:p>
        </p:txBody>
      </p:sp>
      <p:cxnSp>
        <p:nvCxnSpPr>
          <p:cNvPr id="44" name="Connettore 2 43"/>
          <p:cNvCxnSpPr/>
          <p:nvPr/>
        </p:nvCxnSpPr>
        <p:spPr>
          <a:xfrm>
            <a:off x="2123728" y="278092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/>
          <p:cNvSpPr txBox="1"/>
          <p:nvPr/>
        </p:nvSpPr>
        <p:spPr>
          <a:xfrm>
            <a:off x="5508104" y="548680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</a:rPr>
              <a:t>Stato federale</a:t>
            </a:r>
            <a:endParaRPr lang="it-IT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404664"/>
            <a:ext cx="820891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Costituzione USA:  Art. I, sez. 8</a:t>
            </a:r>
          </a:p>
          <a:p>
            <a:endParaRPr lang="it-IT" b="1" dirty="0"/>
          </a:p>
          <a:p>
            <a:r>
              <a:rPr lang="it-IT" b="1" dirty="0"/>
              <a:t>Il Congresso avrà facoltà: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d'imporre e percepire tasse, diritti, imposte e dazi; .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di pagare i debiti pubblici e di provvedere alla difesa comune e al benessere generale degli Stati Uniti I diritti, le imposte, le tasse e i dazi dovranno, però, essere uniformi in tutti gli Stati </a:t>
            </a:r>
            <a:r>
              <a:rPr lang="it-IT" b="1" dirty="0" err="1" smtClean="0"/>
              <a:t>Uniti…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regolare il commercio con le altre Nazioni, e fra i diversi Stati e con le tribù indiane (c.d. "</a:t>
            </a:r>
            <a:r>
              <a:rPr lang="it-IT" b="1" i="1" dirty="0" err="1">
                <a:solidFill>
                  <a:srgbClr val="FF0000"/>
                </a:solidFill>
              </a:rPr>
              <a:t>commerce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clause</a:t>
            </a:r>
            <a:r>
              <a:rPr lang="it-IT" b="1" i="1" dirty="0"/>
              <a:t>": </a:t>
            </a:r>
            <a:r>
              <a:rPr lang="it-IT" b="1" i="1" dirty="0" err="1"/>
              <a:t>n.d.t</a:t>
            </a:r>
            <a:r>
              <a:rPr lang="it-IT" b="1" i="1" dirty="0" err="1" smtClean="0"/>
              <a:t>.</a:t>
            </a:r>
            <a:r>
              <a:rPr lang="it-IT" b="1" i="1" dirty="0" smtClean="0"/>
              <a:t>)…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battere moneta, di stabilire il valore della moneta stessa e di quelle straniere, e di fissare i vari tipi di pesi e di </a:t>
            </a:r>
            <a:r>
              <a:rPr lang="it-IT" b="1" dirty="0" err="1" smtClean="0"/>
              <a:t>misure…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costituire tribunali di grado inferiore alla Corte </a:t>
            </a:r>
            <a:r>
              <a:rPr lang="it-IT" b="1" dirty="0" err="1" smtClean="0"/>
              <a:t>Suprema…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dichiarare la guerra, di concedere permessi di preda e rappresaglia e di stabilire norme relative alle prede in terra e in mare;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di reclutare e mantenere eserciti; nessuna somma, però, potrà essere stanziata a questo scopo per più di due </a:t>
            </a:r>
            <a:r>
              <a:rPr lang="it-IT" b="1" dirty="0" err="1" smtClean="0"/>
              <a:t>anni…</a:t>
            </a:r>
            <a:endParaRPr lang="it-IT" b="1" dirty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di </a:t>
            </a:r>
            <a:r>
              <a:rPr lang="it-IT" b="1" dirty="0"/>
              <a:t>fare tutte le leggi necessarie ed adatte per l'esercizio dei poteri di cui sopra, e di tutti gli altri poteri di cui la presente Costituzione investe il governo degli Stati Uniti, o i suoi dicasteri ed uffici (c.d. "</a:t>
            </a:r>
            <a:r>
              <a:rPr lang="it-IT" b="1" i="1" dirty="0" err="1">
                <a:solidFill>
                  <a:srgbClr val="FF0000"/>
                </a:solidFill>
              </a:rPr>
              <a:t>implied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powers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clause</a:t>
            </a:r>
            <a:r>
              <a:rPr lang="it-IT" b="1" i="1" dirty="0"/>
              <a:t>": </a:t>
            </a:r>
            <a:r>
              <a:rPr lang="it-IT" b="1" i="1" dirty="0" err="1"/>
              <a:t>n.d.t.</a:t>
            </a:r>
            <a:r>
              <a:rPr lang="it-IT" b="1" i="1" dirty="0"/>
              <a:t>). </a:t>
            </a:r>
            <a:endParaRPr lang="it-IT" b="1" dirty="0"/>
          </a:p>
          <a:p>
            <a:endParaRPr lang="it-IT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258</Words>
  <Application>Microsoft Office PowerPoint</Application>
  <PresentationFormat>Presentazione su schermo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rb</dc:creator>
  <cp:lastModifiedBy>rb</cp:lastModifiedBy>
  <cp:revision>7</cp:revision>
  <dcterms:created xsi:type="dcterms:W3CDTF">2012-11-06T17:02:31Z</dcterms:created>
  <dcterms:modified xsi:type="dcterms:W3CDTF">2013-02-25T16:51:54Z</dcterms:modified>
</cp:coreProperties>
</file>