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5" d="100"/>
          <a:sy n="95" d="100"/>
        </p:scale>
        <p:origin x="-492"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7572FDBC-1F06-479E-A8C5-0020DA73A239}" type="datetimeFigureOut">
              <a:rPr lang="it-IT" smtClean="0"/>
              <a:t>19/10/2009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481DE5C-75BE-4009-8C9E-F85289C13241}" type="slidenum">
              <a:rPr lang="it-IT" smtClean="0"/>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7572FDBC-1F06-479E-A8C5-0020DA73A239}" type="datetimeFigureOut">
              <a:rPr lang="it-IT" smtClean="0"/>
              <a:t>19/10/2009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481DE5C-75BE-4009-8C9E-F85289C13241}"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7572FDBC-1F06-479E-A8C5-0020DA73A239}" type="datetimeFigureOut">
              <a:rPr lang="it-IT" smtClean="0"/>
              <a:t>19/10/2009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481DE5C-75BE-4009-8C9E-F85289C13241}"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7572FDBC-1F06-479E-A8C5-0020DA73A239}" type="datetimeFigureOut">
              <a:rPr lang="it-IT" smtClean="0"/>
              <a:t>19/10/2009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481DE5C-75BE-4009-8C9E-F85289C13241}"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7572FDBC-1F06-479E-A8C5-0020DA73A239}" type="datetimeFigureOut">
              <a:rPr lang="it-IT" smtClean="0"/>
              <a:t>19/10/2009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481DE5C-75BE-4009-8C9E-F85289C13241}" type="slidenum">
              <a:rPr lang="it-IT" smtClean="0"/>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7572FDBC-1F06-479E-A8C5-0020DA73A239}" type="datetimeFigureOut">
              <a:rPr lang="it-IT" smtClean="0"/>
              <a:t>19/10/2009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481DE5C-75BE-4009-8C9E-F85289C13241}" type="slidenum">
              <a:rPr lang="it-IT" smtClean="0"/>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7572FDBC-1F06-479E-A8C5-0020DA73A239}" type="datetimeFigureOut">
              <a:rPr lang="it-IT" smtClean="0"/>
              <a:t>19/10/2009</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6481DE5C-75BE-4009-8C9E-F85289C13241}" type="slidenum">
              <a:rPr lang="it-IT" smtClean="0"/>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7572FDBC-1F06-479E-A8C5-0020DA73A239}" type="datetimeFigureOut">
              <a:rPr lang="it-IT" smtClean="0"/>
              <a:t>19/10/2009</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6481DE5C-75BE-4009-8C9E-F85289C13241}"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7572FDBC-1F06-479E-A8C5-0020DA73A239}" type="datetimeFigureOut">
              <a:rPr lang="it-IT" smtClean="0"/>
              <a:t>19/10/2009</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6481DE5C-75BE-4009-8C9E-F85289C13241}"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7572FDBC-1F06-479E-A8C5-0020DA73A239}" type="datetimeFigureOut">
              <a:rPr lang="it-IT" smtClean="0"/>
              <a:t>19/10/2009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481DE5C-75BE-4009-8C9E-F85289C13241}" type="slidenum">
              <a:rPr lang="it-IT" smtClean="0"/>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7572FDBC-1F06-479E-A8C5-0020DA73A239}" type="datetimeFigureOut">
              <a:rPr lang="it-IT" smtClean="0"/>
              <a:t>19/10/2009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481DE5C-75BE-4009-8C9E-F85289C13241}" type="slidenum">
              <a:rPr lang="it-IT" smtClean="0"/>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72FDBC-1F06-479E-A8C5-0020DA73A239}" type="datetimeFigureOut">
              <a:rPr lang="it-IT" smtClean="0"/>
              <a:t>19/10/2009</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81DE5C-75BE-4009-8C9E-F85289C13241}" type="slidenum">
              <a:rPr lang="it-IT" smtClean="0"/>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www.camera.it/cartellecomuni/Leg16/files/pdf/RAPPORTO_2008_tomo_II.pdf"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714348" y="428605"/>
            <a:ext cx="7743852" cy="1000131"/>
          </a:xfrm>
        </p:spPr>
        <p:txBody>
          <a:bodyPr>
            <a:normAutofit fontScale="90000"/>
          </a:bodyPr>
          <a:lstStyle/>
          <a:p>
            <a:r>
              <a:rPr lang="it-IT" sz="2000" dirty="0" smtClean="0"/>
              <a:t>DATI E TENDENZE DELLA LEGISLAZIONE STATALE</a:t>
            </a:r>
            <a:br>
              <a:rPr lang="it-IT" sz="2000" dirty="0" smtClean="0"/>
            </a:br>
            <a:r>
              <a:rPr lang="it-IT" sz="2000" dirty="0" smtClean="0"/>
              <a:t>(dal Rapporto sulla legislazione 2008)</a:t>
            </a:r>
            <a:r>
              <a:rPr lang="it-IT" dirty="0" smtClean="0"/>
              <a:t/>
            </a:r>
            <a:br>
              <a:rPr lang="it-IT" dirty="0" smtClean="0"/>
            </a:br>
            <a:endParaRPr lang="it-IT" dirty="0"/>
          </a:p>
        </p:txBody>
      </p:sp>
      <p:sp>
        <p:nvSpPr>
          <p:cNvPr id="3" name="Sottotitolo 2"/>
          <p:cNvSpPr>
            <a:spLocks noGrp="1"/>
          </p:cNvSpPr>
          <p:nvPr>
            <p:ph type="subTitle" idx="1"/>
          </p:nvPr>
        </p:nvSpPr>
        <p:spPr>
          <a:xfrm>
            <a:off x="571472" y="1285860"/>
            <a:ext cx="8429684" cy="5143536"/>
          </a:xfrm>
        </p:spPr>
        <p:txBody>
          <a:bodyPr>
            <a:normAutofit fontScale="32500" lnSpcReduction="20000"/>
          </a:bodyPr>
          <a:lstStyle/>
          <a:p>
            <a:endParaRPr lang="it-IT" dirty="0"/>
          </a:p>
          <a:p>
            <a:r>
              <a:rPr lang="it-IT" b="1" dirty="0"/>
              <a:t> </a:t>
            </a:r>
            <a:endParaRPr lang="it-IT" dirty="0"/>
          </a:p>
          <a:p>
            <a:pPr algn="l"/>
            <a:r>
              <a:rPr lang="it-IT" b="1" dirty="0" smtClean="0"/>
              <a:t>		anno 2007 </a:t>
            </a:r>
            <a:r>
              <a:rPr lang="it-IT" b="1" dirty="0"/>
              <a:t>		</a:t>
            </a:r>
            <a:r>
              <a:rPr lang="it-IT" b="1" dirty="0" smtClean="0"/>
              <a:t>XV legislatura</a:t>
            </a:r>
            <a:endParaRPr lang="it-IT" dirty="0"/>
          </a:p>
          <a:p>
            <a:pPr algn="l"/>
            <a:r>
              <a:rPr lang="it-IT" b="1" dirty="0"/>
              <a:t>INIZIATIVA GOVERNATIVA 	59 (86,76%)		99 (88,39%)</a:t>
            </a:r>
            <a:endParaRPr lang="it-IT" dirty="0"/>
          </a:p>
          <a:p>
            <a:pPr algn="l"/>
            <a:r>
              <a:rPr lang="it-IT" b="1" dirty="0"/>
              <a:t>INIZIATIVA PARLAMENTARE 	9 (13,24%)        		13 (11,61%)</a:t>
            </a:r>
            <a:endParaRPr lang="it-IT" dirty="0"/>
          </a:p>
          <a:p>
            <a:pPr algn="l"/>
            <a:r>
              <a:rPr lang="it-IT" b="1" dirty="0"/>
              <a:t>INIZIATIVA MISTA </a:t>
            </a:r>
            <a:r>
              <a:rPr lang="it-IT" b="1" dirty="0" smtClean="0">
                <a:solidFill>
                  <a:srgbClr val="FF0000"/>
                </a:solidFill>
              </a:rPr>
              <a:t>*</a:t>
            </a:r>
            <a:r>
              <a:rPr lang="it-IT" b="1" dirty="0"/>
              <a:t>	</a:t>
            </a:r>
            <a:r>
              <a:rPr lang="it-IT" b="1" dirty="0" smtClean="0"/>
              <a:t>0 </a:t>
            </a:r>
            <a:r>
              <a:rPr lang="it-IT" b="1" dirty="0"/>
              <a:t>		</a:t>
            </a:r>
            <a:r>
              <a:rPr lang="it-IT" b="1" dirty="0" err="1" smtClean="0"/>
              <a:t>0</a:t>
            </a:r>
            <a:endParaRPr lang="it-IT" dirty="0"/>
          </a:p>
          <a:p>
            <a:pPr algn="l"/>
            <a:r>
              <a:rPr lang="it-IT" b="1" dirty="0"/>
              <a:t> </a:t>
            </a:r>
            <a:endParaRPr lang="it-IT" dirty="0"/>
          </a:p>
          <a:p>
            <a:pPr algn="l"/>
            <a:r>
              <a:rPr lang="it-IT" b="1" dirty="0"/>
              <a:t>TOTALE 		68 		</a:t>
            </a:r>
            <a:r>
              <a:rPr lang="it-IT" b="1" dirty="0" smtClean="0"/>
              <a:t>112</a:t>
            </a:r>
            <a:endParaRPr lang="it-IT" dirty="0"/>
          </a:p>
          <a:p>
            <a:pPr algn="l"/>
            <a:endParaRPr lang="it-IT" b="1" dirty="0" smtClean="0"/>
          </a:p>
          <a:p>
            <a:pPr algn="l"/>
            <a:r>
              <a:rPr lang="it-IT" b="1" dirty="0" smtClean="0"/>
              <a:t>L’88,39 </a:t>
            </a:r>
            <a:r>
              <a:rPr lang="it-IT" b="1" dirty="0"/>
              <a:t>per cento delle leggi approvate nella XV legislatura</a:t>
            </a:r>
            <a:endParaRPr lang="it-IT" dirty="0"/>
          </a:p>
          <a:p>
            <a:pPr algn="l"/>
            <a:r>
              <a:rPr lang="it-IT" b="1" dirty="0"/>
              <a:t>derivano dall’iniziativa governativa.</a:t>
            </a:r>
            <a:endParaRPr lang="it-IT" dirty="0"/>
          </a:p>
          <a:p>
            <a:pPr algn="l"/>
            <a:r>
              <a:rPr lang="it-IT" dirty="0"/>
              <a:t> </a:t>
            </a:r>
          </a:p>
          <a:p>
            <a:pPr algn="l"/>
            <a:r>
              <a:rPr lang="it-IT" dirty="0"/>
              <a:t>Si tratta di un dato che appare in crescita costante ed in linea con </a:t>
            </a:r>
            <a:r>
              <a:rPr lang="it-IT" dirty="0" smtClean="0"/>
              <a:t>gli altri </a:t>
            </a:r>
            <a:r>
              <a:rPr lang="it-IT" dirty="0"/>
              <a:t>ordinamenti europei considerati nella V parte del presente rapporto:</a:t>
            </a:r>
          </a:p>
          <a:p>
            <a:pPr algn="l"/>
            <a:r>
              <a:rPr lang="it-IT" dirty="0"/>
              <a:t>nel 2007 è secondo soltanto al dato francese (92 per cento). Nella </a:t>
            </a:r>
            <a:r>
              <a:rPr lang="it-IT" dirty="0" smtClean="0"/>
              <a:t>XIII legislatura </a:t>
            </a:r>
            <a:r>
              <a:rPr lang="it-IT" dirty="0"/>
              <a:t>le leggi di iniziativa governativa costituivano il 76,9 per cento</a:t>
            </a:r>
          </a:p>
          <a:p>
            <a:pPr algn="l"/>
            <a:r>
              <a:rPr lang="it-IT" dirty="0"/>
              <a:t>del totale; nella XIV legislatura il 78,6 per cento.</a:t>
            </a:r>
          </a:p>
          <a:p>
            <a:pPr algn="l"/>
            <a:r>
              <a:rPr lang="it-IT" dirty="0"/>
              <a:t>L’incidenza dell’iniziativa legislativa del Governo dipende anche </a:t>
            </a:r>
            <a:r>
              <a:rPr lang="it-IT" dirty="0" smtClean="0"/>
              <a:t>dalla assenza </a:t>
            </a:r>
            <a:r>
              <a:rPr lang="it-IT" dirty="0"/>
              <a:t>dei casi in cui l’iniziativa parlamentare concorre con quella del</a:t>
            </a:r>
          </a:p>
          <a:p>
            <a:pPr algn="l"/>
            <a:r>
              <a:rPr lang="it-IT" dirty="0"/>
              <a:t>Governo (iniziativa mista</a:t>
            </a:r>
            <a:r>
              <a:rPr lang="it-IT" dirty="0" smtClean="0"/>
              <a:t>). </a:t>
            </a:r>
            <a:endParaRPr lang="it-IT" dirty="0"/>
          </a:p>
          <a:p>
            <a:pPr algn="l"/>
            <a:r>
              <a:rPr lang="it-IT" dirty="0"/>
              <a:t> </a:t>
            </a:r>
          </a:p>
          <a:p>
            <a:pPr algn="l"/>
            <a:r>
              <a:rPr lang="it-IT" dirty="0" smtClean="0">
                <a:solidFill>
                  <a:srgbClr val="FF0000"/>
                </a:solidFill>
              </a:rPr>
              <a:t>* </a:t>
            </a:r>
            <a:r>
              <a:rPr lang="it-IT" dirty="0" smtClean="0"/>
              <a:t>Per </a:t>
            </a:r>
            <a:r>
              <a:rPr lang="it-IT" dirty="0"/>
              <a:t>“iniziativa mista” si intendono i testi unificati risultanti da progetti di </a:t>
            </a:r>
            <a:r>
              <a:rPr lang="it-IT" dirty="0" smtClean="0"/>
              <a:t>iniziativa governativa </a:t>
            </a:r>
            <a:r>
              <a:rPr lang="it-IT" dirty="0"/>
              <a:t>e parlamentare e/o regionale e/o popolare e/o del CNEL.</a:t>
            </a:r>
          </a:p>
          <a:p>
            <a:pPr algn="l"/>
            <a:r>
              <a:rPr lang="it-IT" dirty="0"/>
              <a:t> </a:t>
            </a:r>
          </a:p>
          <a:p>
            <a:pPr algn="l"/>
            <a:r>
              <a:rPr lang="it-IT" dirty="0"/>
              <a:t> </a:t>
            </a:r>
          </a:p>
          <a:p>
            <a:pPr algn="l"/>
            <a:r>
              <a:rPr lang="it-IT" i="1" dirty="0"/>
              <a:t>Il Rapporto è redatto a cura dell’Osservatorio sulla legislazione della Camera dei deputati: </a:t>
            </a:r>
            <a:r>
              <a:rPr lang="it-IT" u="sng" dirty="0">
                <a:hlinkClick r:id="rId2"/>
              </a:rPr>
              <a:t>www.camera.it/</a:t>
            </a:r>
            <a:r>
              <a:rPr lang="it-IT" u="sng" dirty="0" err="1">
                <a:hlinkClick r:id="rId2"/>
              </a:rPr>
              <a:t>cartellecomuni</a:t>
            </a:r>
            <a:r>
              <a:rPr lang="it-IT" u="sng" dirty="0">
                <a:hlinkClick r:id="rId2"/>
              </a:rPr>
              <a:t>/Leg16/</a:t>
            </a:r>
            <a:r>
              <a:rPr lang="it-IT" u="sng" dirty="0" err="1">
                <a:hlinkClick r:id="rId2"/>
              </a:rPr>
              <a:t>files</a:t>
            </a:r>
            <a:r>
              <a:rPr lang="it-IT" u="sng" dirty="0">
                <a:hlinkClick r:id="rId2"/>
              </a:rPr>
              <a:t>/pdf/RAPPORTO_2008_tomo_II.pdf</a:t>
            </a:r>
            <a:endParaRPr lang="it-IT" dirty="0"/>
          </a:p>
          <a:p>
            <a:pPr algn="l"/>
            <a:endParaRPr lang="it-IT" dirty="0"/>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TotalTime>
  <Words>6</Words>
  <Application>Microsoft Office PowerPoint</Application>
  <PresentationFormat>Presentazione su schermo (4:3)</PresentationFormat>
  <Paragraphs>23</Paragraphs>
  <Slides>1</Slides>
  <Notes>0</Notes>
  <HiddenSlides>0</HiddenSlides>
  <MMClips>0</MMClips>
  <ScaleCrop>false</ScaleCrop>
  <HeadingPairs>
    <vt:vector size="4" baseType="variant">
      <vt:variant>
        <vt:lpstr>Tema</vt:lpstr>
      </vt:variant>
      <vt:variant>
        <vt:i4>1</vt:i4>
      </vt:variant>
      <vt:variant>
        <vt:lpstr>Titoli diapositive</vt:lpstr>
      </vt:variant>
      <vt:variant>
        <vt:i4>1</vt:i4>
      </vt:variant>
    </vt:vector>
  </HeadingPairs>
  <TitlesOfParts>
    <vt:vector size="2" baseType="lpstr">
      <vt:lpstr>Tema di Office</vt:lpstr>
      <vt:lpstr>DATI E TENDENZE DELLA LEGISLAZIONE STATALE (dal Rapporto sulla legislazione 2008)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DATI E TENDENZE DELLA LEGISLAZIONE STATALE 351 2007 XV INIZIATIVA GOVERNATIVA 59 (86,76%) 99 (88,39%) INIZIATIVA PARLAMENTARE 9 (13,24%) 13 (11,61%) INIZIATIVA MISTA 436 0 0 TOTALE 68 112 L’88,39 per cento delle leggi approvate nella XV legislatura derivano dall’iniziativa governativa. Si tratta di un dato che appare in crescita costante ed in linea con gli altri ordinamenti europei considerati nella V parte del presente rapporto: nel 2007 è secondo soltanto al dato francese (92 per cento). Nella XIII legislatura le leggi di iniziativa governativa costituivano il 76,9 per cento del totale; nella XIV legislatura il 78,6 per cento.</dc:title>
  <dc:creator>rbin</dc:creator>
  <cp:lastModifiedBy>rbin</cp:lastModifiedBy>
  <cp:revision>2</cp:revision>
  <dcterms:created xsi:type="dcterms:W3CDTF">2009-10-19T14:48:27Z</dcterms:created>
  <dcterms:modified xsi:type="dcterms:W3CDTF">2009-10-19T15:05:34Z</dcterms:modified>
</cp:coreProperties>
</file>