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57" r:id="rId6"/>
    <p:sldId id="259" r:id="rId7"/>
    <p:sldId id="260" r:id="rId8"/>
    <p:sldId id="258" r:id="rId9"/>
    <p:sldId id="261" r:id="rId10"/>
    <p:sldId id="262"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o bin" initials="rb" lastIdx="0" clrIdx="0">
    <p:extLst>
      <p:ext uri="{19B8F6BF-5375-455C-9EA6-DF929625EA0E}">
        <p15:presenceInfo xmlns:p15="http://schemas.microsoft.com/office/powerpoint/2012/main" userId="b5c79802f2a9f8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6" d="100"/>
          <a:sy n="116"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098CAF3-7619-4A02-ACC0-798695BD7F58}"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98CAF3-7619-4A02-ACC0-798695BD7F58}"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98CAF3-7619-4A02-ACC0-798695BD7F58}"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98CAF3-7619-4A02-ACC0-798695BD7F58}"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098CAF3-7619-4A02-ACC0-798695BD7F58}" type="datetimeFigureOut">
              <a:rPr lang="it-IT" smtClean="0"/>
              <a:t>26/10/2016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098CAF3-7619-4A02-ACC0-798695BD7F58}"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098CAF3-7619-4A02-ACC0-798695BD7F58}" type="datetimeFigureOut">
              <a:rPr lang="it-IT" smtClean="0"/>
              <a:t>26/10/2016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098CAF3-7619-4A02-ACC0-798695BD7F58}" type="datetimeFigureOut">
              <a:rPr lang="it-IT" smtClean="0"/>
              <a:t>26/10/2016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098CAF3-7619-4A02-ACC0-798695BD7F58}" type="datetimeFigureOut">
              <a:rPr lang="it-IT" smtClean="0"/>
              <a:t>26/10/2016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098CAF3-7619-4A02-ACC0-798695BD7F58}"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098CAF3-7619-4A02-ACC0-798695BD7F58}" type="datetimeFigureOut">
              <a:rPr lang="it-IT" smtClean="0"/>
              <a:t>26/10/2016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A58904-9C06-43F4-AA7D-5904958951E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8CAF3-7619-4A02-ACC0-798695BD7F58}" type="datetimeFigureOut">
              <a:rPr lang="it-IT" smtClean="0"/>
              <a:t>26/10/2016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58904-9C06-43F4-AA7D-5904958951E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iurcost.org/decisioni/2014/0032s-14.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giurcost.org/decisioni/2012/0022s-12.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giurcost.org/decisioni/1995/0161s-95.htm" TargetMode="External"/><Relationship Id="rId2" Type="http://schemas.openxmlformats.org/officeDocument/2006/relationships/hyperlink" Target="http://www.giurcost.org/decisioni/1988/0302s-88.html" TargetMode="External"/><Relationship Id="rId1" Type="http://schemas.openxmlformats.org/officeDocument/2006/relationships/slideLayout" Target="../slideLayouts/slideLayout1.xml"/><Relationship Id="rId4" Type="http://schemas.openxmlformats.org/officeDocument/2006/relationships/hyperlink" Target="http://www.giurcost.org/decisioni/1996/0197o-96.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ormattiva.it/uri-res/N2Ls?urn:nir:stato:decreto.legge:2005-12-30;272"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7"/>
            <a:ext cx="7772400" cy="432048"/>
          </a:xfrm>
        </p:spPr>
        <p:txBody>
          <a:bodyPr>
            <a:normAutofit fontScale="90000"/>
          </a:bodyPr>
          <a:lstStyle/>
          <a:p>
            <a:r>
              <a:rPr lang="it-IT" sz="2800" dirty="0" smtClean="0"/>
              <a:t>Decreto - legge</a:t>
            </a:r>
            <a:endParaRPr lang="it-IT" sz="2800" dirty="0"/>
          </a:p>
        </p:txBody>
      </p:sp>
      <p:sp>
        <p:nvSpPr>
          <p:cNvPr id="4" name="CasellaDiTesto 3"/>
          <p:cNvSpPr txBox="1"/>
          <p:nvPr/>
        </p:nvSpPr>
        <p:spPr>
          <a:xfrm>
            <a:off x="611560" y="1124744"/>
            <a:ext cx="7772400" cy="5539978"/>
          </a:xfrm>
          <a:prstGeom prst="rect">
            <a:avLst/>
          </a:prstGeom>
          <a:noFill/>
        </p:spPr>
        <p:txBody>
          <a:bodyPr wrap="square" rtlCol="0">
            <a:spAutoFit/>
          </a:bodyPr>
          <a:lstStyle/>
          <a:p>
            <a:r>
              <a:rPr lang="it-IT" sz="2400" dirty="0" smtClean="0">
                <a:solidFill>
                  <a:schemeClr val="bg2">
                    <a:lumMod val="50000"/>
                  </a:schemeClr>
                </a:solidFill>
              </a:rPr>
              <a:t>Art. 77 Cost.</a:t>
            </a:r>
          </a:p>
          <a:p>
            <a:endParaRPr lang="it-IT" sz="2400" dirty="0" smtClean="0"/>
          </a:p>
          <a:p>
            <a:r>
              <a:rPr lang="it-IT" sz="2400" dirty="0" smtClean="0"/>
              <a:t>1. l </a:t>
            </a:r>
            <a:r>
              <a:rPr lang="it-IT" sz="2400" dirty="0"/>
              <a:t>Governo non può, senza delegazione delle Camere, emanare decreti che abbiano </a:t>
            </a:r>
            <a:r>
              <a:rPr lang="it-IT" sz="2400" dirty="0">
                <a:effectLst>
                  <a:outerShdw blurRad="38100" dist="38100" dir="2700000" algn="tl">
                    <a:srgbClr val="000000">
                      <a:alpha val="43137"/>
                    </a:srgbClr>
                  </a:outerShdw>
                </a:effectLst>
              </a:rPr>
              <a:t>valore di legge </a:t>
            </a:r>
            <a:r>
              <a:rPr lang="it-IT" sz="2400" dirty="0"/>
              <a:t>ordinaria.</a:t>
            </a:r>
          </a:p>
          <a:p>
            <a:r>
              <a:rPr lang="it-IT" sz="2400" dirty="0" smtClean="0"/>
              <a:t>2. Quando</a:t>
            </a:r>
            <a:r>
              <a:rPr lang="it-IT" sz="2400" dirty="0"/>
              <a:t>, in </a:t>
            </a:r>
            <a:r>
              <a:rPr lang="it-IT" sz="2400" dirty="0">
                <a:solidFill>
                  <a:srgbClr val="FF0000"/>
                </a:solidFill>
              </a:rPr>
              <a:t>casi straordinari di necessità e d'urgenza</a:t>
            </a:r>
            <a:r>
              <a:rPr lang="it-IT" sz="2400" dirty="0"/>
              <a:t>, il Governo adotta, </a:t>
            </a:r>
            <a:r>
              <a:rPr lang="it-IT" sz="2400" dirty="0">
                <a:solidFill>
                  <a:srgbClr val="FF0000"/>
                </a:solidFill>
              </a:rPr>
              <a:t>sotto la sua responsabilità</a:t>
            </a:r>
            <a:r>
              <a:rPr lang="it-IT" sz="2400" dirty="0"/>
              <a:t>, </a:t>
            </a:r>
            <a:r>
              <a:rPr lang="it-IT" sz="2400" dirty="0">
                <a:solidFill>
                  <a:srgbClr val="FF0000"/>
                </a:solidFill>
              </a:rPr>
              <a:t>provvedimenti</a:t>
            </a:r>
            <a:r>
              <a:rPr lang="it-IT" sz="2400" dirty="0"/>
              <a:t> </a:t>
            </a:r>
            <a:r>
              <a:rPr lang="it-IT" sz="2400" dirty="0">
                <a:solidFill>
                  <a:srgbClr val="FF0000"/>
                </a:solidFill>
              </a:rPr>
              <a:t>provvisori</a:t>
            </a:r>
            <a:r>
              <a:rPr lang="it-IT" sz="2400" dirty="0"/>
              <a:t> con forza di legge, deve il giorno stesso presentarli per la conversione alle Camere che, anche se sciolte, sono appositamente convocate e si riuniscono entro cinque giorni.</a:t>
            </a:r>
          </a:p>
          <a:p>
            <a:r>
              <a:rPr lang="it-IT" sz="2400" dirty="0" smtClean="0"/>
              <a:t>3. I </a:t>
            </a:r>
            <a:r>
              <a:rPr lang="it-IT" sz="2400" dirty="0"/>
              <a:t>decreti </a:t>
            </a:r>
            <a:r>
              <a:rPr lang="it-IT" sz="2400" dirty="0">
                <a:solidFill>
                  <a:srgbClr val="FF0000"/>
                </a:solidFill>
              </a:rPr>
              <a:t>perdono efficacia sin dall'inizio</a:t>
            </a:r>
            <a:r>
              <a:rPr lang="it-IT" sz="2400" dirty="0"/>
              <a:t>, se non sono convertiti in legge entro sessanta giorni dalla loro pubblicazione. Le Camere possono tuttavia </a:t>
            </a:r>
            <a:r>
              <a:rPr lang="it-IT" sz="2400" dirty="0">
                <a:solidFill>
                  <a:srgbClr val="FF0000"/>
                </a:solidFill>
              </a:rPr>
              <a:t>regolare con legge i rapporti giuridici sorti </a:t>
            </a:r>
            <a:r>
              <a:rPr lang="it-IT" sz="2400" dirty="0"/>
              <a:t>sulla base dei decreti non convertiti.</a:t>
            </a:r>
          </a:p>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48680"/>
            <a:ext cx="7992888" cy="4278094"/>
          </a:xfrm>
          <a:prstGeom prst="rect">
            <a:avLst/>
          </a:prstGeom>
        </p:spPr>
        <p:txBody>
          <a:bodyPr wrap="square">
            <a:spAutoFit/>
          </a:bodyPr>
          <a:lstStyle/>
          <a:p>
            <a:pPr algn="ctr" fontAlgn="base"/>
            <a:r>
              <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Olimpiadi e droghe: un bell’esempio di conversione!</a:t>
            </a:r>
          </a:p>
          <a:p>
            <a:pPr fontAlgn="base"/>
            <a:endParaRPr lang="it-IT" b="1" dirty="0">
              <a:solidFill>
                <a:srgbClr val="000000"/>
              </a:solidFill>
              <a:latin typeface="Times New Roman" panose="02020603050405020304" pitchFamily="18" charset="0"/>
            </a:endParaRPr>
          </a:p>
          <a:p>
            <a:pPr fontAlgn="base"/>
            <a:endParaRPr lang="it-IT" b="1" dirty="0" smtClean="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lvl="0"/>
            <a:r>
              <a:rPr lang="it-IT" altLang="it-IT" i="1" dirty="0" err="1">
                <a:solidFill>
                  <a:srgbClr val="058940"/>
                </a:solidFill>
                <a:latin typeface="Times New Roman" panose="02020603050405020304" pitchFamily="18" charset="0"/>
              </a:rPr>
              <a:t>Sent</a:t>
            </a:r>
            <a:r>
              <a:rPr lang="it-IT" altLang="it-IT" i="1" dirty="0">
                <a:solidFill>
                  <a:srgbClr val="058940"/>
                </a:solidFill>
                <a:latin typeface="Times New Roman" panose="02020603050405020304" pitchFamily="18" charset="0"/>
              </a:rPr>
              <a:t>. </a:t>
            </a:r>
            <a:r>
              <a:rPr lang="it-IT" altLang="it-IT" i="1" dirty="0">
                <a:solidFill>
                  <a:srgbClr val="058940"/>
                </a:solidFill>
                <a:latin typeface="Times New Roman" panose="02020603050405020304" pitchFamily="18" charset="0"/>
                <a:hlinkClick r:id="rId2"/>
              </a:rPr>
              <a:t>Corte </a:t>
            </a:r>
            <a:r>
              <a:rPr lang="it-IT" altLang="it-IT" i="1" dirty="0" err="1">
                <a:solidFill>
                  <a:srgbClr val="058940"/>
                </a:solidFill>
                <a:latin typeface="Times New Roman" panose="02020603050405020304" pitchFamily="18" charset="0"/>
                <a:hlinkClick r:id="rId2"/>
              </a:rPr>
              <a:t>cost</a:t>
            </a:r>
            <a:r>
              <a:rPr lang="it-IT" altLang="it-IT" i="1" dirty="0">
                <a:solidFill>
                  <a:srgbClr val="058940"/>
                </a:solidFill>
                <a:latin typeface="Times New Roman" panose="02020603050405020304" pitchFamily="18" charset="0"/>
                <a:hlinkClick r:id="rId2"/>
              </a:rPr>
              <a:t>. 32/2014</a:t>
            </a:r>
            <a:endParaRPr lang="it-IT" altLang="it-IT" i="1" dirty="0">
              <a:solidFill>
                <a:srgbClr val="058940"/>
              </a:solidFill>
              <a:latin typeface="Times New Roman" panose="02020603050405020304" pitchFamily="18" charset="0"/>
            </a:endParaRPr>
          </a:p>
          <a:p>
            <a:pPr lvl="0"/>
            <a:r>
              <a:rPr lang="it-IT" dirty="0"/>
              <a:t>L’eterogeneità delle disposizioni aggiunte in sede di conversione determina, dunque, un vizio procedurale delle stesse, che come ogni altro vizio della legge spetta solo a questa Corte accertare. Si tratta di un vizio procedurale peculiare, che per sua stessa natura può essere evidenziato solamente attraverso un esame del contenuto sostanziale delle singole disposizioni aggiunte in sede parlamentare, posto a raffronto con l’originario decreto-legge. All’esito di tale esame, le eventuali disposizioni intruse risulteranno affette da vizio di formazione, per violazione dell’art. 77 </a:t>
            </a:r>
            <a:r>
              <a:rPr lang="it-IT" dirty="0" err="1"/>
              <a:t>Cost</a:t>
            </a:r>
            <a:r>
              <a:rPr lang="it-IT" dirty="0"/>
              <a:t>., mentre saranno fatte salve tutte le componenti dell’atto che si pongano in linea di continuità sostanziale, per materia o per finalità, con l’originario decreto-legge.</a:t>
            </a:r>
            <a:endParaRPr lang="it-IT" altLang="it-IT" i="1" dirty="0">
              <a:solidFill>
                <a:srgbClr val="058940"/>
              </a:solidFill>
              <a:latin typeface="Times New Roman" panose="02020603050405020304" pitchFamily="18" charset="0"/>
            </a:endParaRPr>
          </a:p>
        </p:txBody>
      </p:sp>
      <p:sp>
        <p:nvSpPr>
          <p:cNvPr id="4" name="Rectangle 2"/>
          <p:cNvSpPr>
            <a:spLocks noChangeArrowheads="1"/>
          </p:cNvSpPr>
          <p:nvPr/>
        </p:nvSpPr>
        <p:spPr bwMode="auto">
          <a:xfrm>
            <a:off x="0" y="90100"/>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1094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48680"/>
            <a:ext cx="7992888" cy="6494085"/>
          </a:xfrm>
          <a:prstGeom prst="rect">
            <a:avLst/>
          </a:prstGeom>
        </p:spPr>
        <p:txBody>
          <a:bodyPr wrap="square">
            <a:spAutoFit/>
          </a:bodyPr>
          <a:lstStyle/>
          <a:p>
            <a:pPr algn="ctr" fontAlgn="base"/>
            <a:r>
              <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Soppressione delle province per decreto-legge?</a:t>
            </a:r>
            <a:endPar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fontAlgn="base"/>
            <a:r>
              <a:rPr lang="it-IT" b="1" dirty="0"/>
              <a:t>DECRETO-LEGGE 6 dicembre 2011, n. 201</a:t>
            </a:r>
          </a:p>
          <a:p>
            <a:r>
              <a:rPr lang="it-IT" dirty="0"/>
              <a:t>Disposizioni urgenti per la crescita, </a:t>
            </a:r>
            <a:r>
              <a:rPr lang="it-IT" dirty="0" err="1"/>
              <a:t>l'equita'</a:t>
            </a:r>
            <a:r>
              <a:rPr lang="it-IT" dirty="0"/>
              <a:t> e il consolidamento dei conti </a:t>
            </a:r>
            <a:r>
              <a:rPr lang="it-IT" dirty="0" smtClean="0"/>
              <a:t>pubblici</a:t>
            </a:r>
          </a:p>
          <a:p>
            <a:endParaRPr lang="it-IT" b="1" dirty="0">
              <a:solidFill>
                <a:srgbClr val="000000"/>
              </a:solidFill>
              <a:latin typeface="Times New Roman" panose="02020603050405020304" pitchFamily="18" charset="0"/>
            </a:endParaRPr>
          </a:p>
          <a:p>
            <a:r>
              <a:rPr lang="it-IT" dirty="0"/>
              <a:t>Art. 23 Riduzione dei costi di funzionamento delle </a:t>
            </a:r>
            <a:r>
              <a:rPr lang="it-IT" dirty="0" err="1"/>
              <a:t>Autorita'</a:t>
            </a:r>
            <a:r>
              <a:rPr lang="it-IT" dirty="0"/>
              <a:t> di Governo, del CNEL, delle </a:t>
            </a:r>
            <a:r>
              <a:rPr lang="it-IT" dirty="0" err="1"/>
              <a:t>Autorita'</a:t>
            </a:r>
            <a:r>
              <a:rPr lang="it-IT" dirty="0"/>
              <a:t> indipendenti e delle </a:t>
            </a:r>
            <a:r>
              <a:rPr lang="it-IT" dirty="0" smtClean="0"/>
              <a:t>Province</a:t>
            </a:r>
          </a:p>
          <a:p>
            <a:endParaRPr lang="it-IT" dirty="0"/>
          </a:p>
          <a:p>
            <a:r>
              <a:rPr lang="it-IT" altLang="it-IT" dirty="0">
                <a:solidFill>
                  <a:srgbClr val="444444"/>
                </a:solidFill>
                <a:latin typeface="Arial Unicode MS" panose="020B0604020202020204" pitchFamily="34" charset="-128"/>
              </a:rPr>
              <a:t>14. Spettano alla Provincia esclusivamente le funzioni di indirizzo politico e di coordinamento delle </a:t>
            </a:r>
            <a:r>
              <a:rPr lang="it-IT" altLang="it-IT" dirty="0" err="1">
                <a:solidFill>
                  <a:srgbClr val="444444"/>
                </a:solidFill>
                <a:latin typeface="Arial Unicode MS" panose="020B0604020202020204" pitchFamily="34" charset="-128"/>
              </a:rPr>
              <a:t>attivita'</a:t>
            </a:r>
            <a:r>
              <a:rPr lang="it-IT" altLang="it-IT" dirty="0">
                <a:solidFill>
                  <a:srgbClr val="444444"/>
                </a:solidFill>
                <a:latin typeface="Arial Unicode MS" panose="020B0604020202020204" pitchFamily="34" charset="-128"/>
              </a:rPr>
              <a:t> dei Comuni nelle materie e nei limiti indicati con legge statale o regionale, secondo le rispettive competenze. </a:t>
            </a:r>
            <a:endParaRPr lang="it-IT" altLang="it-IT" dirty="0" smtClean="0">
              <a:solidFill>
                <a:srgbClr val="444444"/>
              </a:solidFill>
              <a:latin typeface="Arial Unicode MS" panose="020B0604020202020204" pitchFamily="34" charset="-128"/>
            </a:endParaRPr>
          </a:p>
          <a:p>
            <a:r>
              <a:rPr lang="it-IT" altLang="it-IT" dirty="0" smtClean="0">
                <a:solidFill>
                  <a:srgbClr val="444444"/>
                </a:solidFill>
                <a:latin typeface="Arial Unicode MS" panose="020B0604020202020204" pitchFamily="34" charset="-128"/>
              </a:rPr>
              <a:t>15</a:t>
            </a:r>
            <a:r>
              <a:rPr lang="it-IT" altLang="it-IT" dirty="0">
                <a:solidFill>
                  <a:srgbClr val="444444"/>
                </a:solidFill>
                <a:latin typeface="Arial Unicode MS" panose="020B0604020202020204" pitchFamily="34" charset="-128"/>
              </a:rPr>
              <a:t>. Sono organi di governo della Provincia il Consiglio provinciale ed il Presidente della Provincia. Tali organi durano in carica cinque anni. </a:t>
            </a:r>
            <a:endParaRPr lang="it-IT" altLang="it-IT" dirty="0" smtClean="0">
              <a:solidFill>
                <a:srgbClr val="444444"/>
              </a:solidFill>
              <a:latin typeface="Arial Unicode MS" panose="020B0604020202020204" pitchFamily="34" charset="-128"/>
            </a:endParaRPr>
          </a:p>
          <a:p>
            <a:r>
              <a:rPr lang="it-IT" altLang="it-IT" dirty="0" smtClean="0">
                <a:solidFill>
                  <a:srgbClr val="444444"/>
                </a:solidFill>
                <a:latin typeface="Arial Unicode MS" panose="020B0604020202020204" pitchFamily="34" charset="-128"/>
              </a:rPr>
              <a:t>16</a:t>
            </a:r>
            <a:r>
              <a:rPr lang="it-IT" altLang="it-IT" dirty="0">
                <a:solidFill>
                  <a:srgbClr val="444444"/>
                </a:solidFill>
                <a:latin typeface="Arial Unicode MS" panose="020B0604020202020204" pitchFamily="34" charset="-128"/>
              </a:rPr>
              <a:t>. Il Consiglio provinciale </a:t>
            </a:r>
            <a:r>
              <a:rPr lang="it-IT" altLang="it-IT" dirty="0" err="1">
                <a:solidFill>
                  <a:srgbClr val="444444"/>
                </a:solidFill>
                <a:latin typeface="Arial Unicode MS" panose="020B0604020202020204" pitchFamily="34" charset="-128"/>
              </a:rPr>
              <a:t>e'</a:t>
            </a:r>
            <a:r>
              <a:rPr lang="it-IT" altLang="it-IT" dirty="0">
                <a:solidFill>
                  <a:srgbClr val="444444"/>
                </a:solidFill>
                <a:latin typeface="Arial Unicode MS" panose="020B0604020202020204" pitchFamily="34" charset="-128"/>
              </a:rPr>
              <a:t> composto da non </a:t>
            </a:r>
            <a:r>
              <a:rPr lang="it-IT" altLang="it-IT" dirty="0" err="1">
                <a:solidFill>
                  <a:srgbClr val="444444"/>
                </a:solidFill>
                <a:latin typeface="Arial Unicode MS" panose="020B0604020202020204" pitchFamily="34" charset="-128"/>
              </a:rPr>
              <a:t>piu'</a:t>
            </a:r>
            <a:r>
              <a:rPr lang="it-IT" altLang="it-IT" dirty="0">
                <a:solidFill>
                  <a:srgbClr val="444444"/>
                </a:solidFill>
                <a:latin typeface="Arial Unicode MS" panose="020B0604020202020204" pitchFamily="34" charset="-128"/>
              </a:rPr>
              <a:t> di dieci componenti eletti dagli organi elettivi dei Comuni ricadenti nel territorio della Provincia. Le </a:t>
            </a:r>
            <a:r>
              <a:rPr lang="it-IT" altLang="it-IT" dirty="0" err="1">
                <a:solidFill>
                  <a:srgbClr val="444444"/>
                </a:solidFill>
                <a:latin typeface="Arial Unicode MS" panose="020B0604020202020204" pitchFamily="34" charset="-128"/>
              </a:rPr>
              <a:t>modalita'</a:t>
            </a:r>
            <a:r>
              <a:rPr lang="it-IT" altLang="it-IT" dirty="0">
                <a:solidFill>
                  <a:srgbClr val="444444"/>
                </a:solidFill>
                <a:latin typeface="Arial Unicode MS" panose="020B0604020202020204" pitchFamily="34" charset="-128"/>
              </a:rPr>
              <a:t> di elezione sono stabilite con legge dello Stato entro il 30 aprile 2012. </a:t>
            </a:r>
            <a:endParaRPr lang="it-IT" altLang="it-IT" dirty="0" smtClean="0">
              <a:solidFill>
                <a:srgbClr val="444444"/>
              </a:solidFill>
              <a:latin typeface="Arial Unicode MS" panose="020B0604020202020204" pitchFamily="34" charset="-128"/>
            </a:endParaRPr>
          </a:p>
          <a:p>
            <a:r>
              <a:rPr lang="it-IT" altLang="it-IT" dirty="0" smtClean="0">
                <a:solidFill>
                  <a:srgbClr val="444444"/>
                </a:solidFill>
                <a:latin typeface="Arial Unicode MS" panose="020B0604020202020204" pitchFamily="34" charset="-128"/>
              </a:rPr>
              <a:t>17</a:t>
            </a:r>
            <a:r>
              <a:rPr lang="it-IT" altLang="it-IT" dirty="0">
                <a:solidFill>
                  <a:srgbClr val="444444"/>
                </a:solidFill>
                <a:latin typeface="Arial Unicode MS" panose="020B0604020202020204" pitchFamily="34" charset="-128"/>
              </a:rPr>
              <a:t>. Il Presidente della Provincia </a:t>
            </a:r>
            <a:r>
              <a:rPr lang="it-IT" altLang="it-IT" dirty="0" err="1">
                <a:solidFill>
                  <a:srgbClr val="444444"/>
                </a:solidFill>
                <a:latin typeface="Arial Unicode MS" panose="020B0604020202020204" pitchFamily="34" charset="-128"/>
              </a:rPr>
              <a:t>e'</a:t>
            </a:r>
            <a:r>
              <a:rPr lang="it-IT" altLang="it-IT" dirty="0">
                <a:solidFill>
                  <a:srgbClr val="444444"/>
                </a:solidFill>
                <a:latin typeface="Arial Unicode MS" panose="020B0604020202020204" pitchFamily="34" charset="-128"/>
              </a:rPr>
              <a:t> eletto dal Consiglio provinciale tra i suoi </a:t>
            </a:r>
            <a:r>
              <a:rPr lang="it-IT" altLang="it-IT" dirty="0" smtClean="0">
                <a:solidFill>
                  <a:srgbClr val="444444"/>
                </a:solidFill>
                <a:latin typeface="Arial Unicode MS" panose="020B0604020202020204" pitchFamily="34" charset="-128"/>
              </a:rPr>
              <a:t>componenti…. </a:t>
            </a:r>
            <a:endParaRPr lang="it-IT" altLang="it-IT" sz="2800" dirty="0">
              <a:latin typeface="Arial" panose="020B0604020202020204" pitchFamily="34" charset="0"/>
            </a:endParaRPr>
          </a:p>
          <a:p>
            <a:endParaRPr lang="it-IT" dirty="0" smtClean="0"/>
          </a:p>
          <a:p>
            <a:endParaRPr lang="it-IT" b="1" dirty="0">
              <a:solidFill>
                <a:srgbClr val="000000"/>
              </a:solidFill>
              <a:latin typeface="Times New Roman" panose="02020603050405020304" pitchFamily="18" charset="0"/>
            </a:endParaRPr>
          </a:p>
          <a:p>
            <a:endParaRPr lang="it-IT" b="1" dirty="0" smtClean="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p:txBody>
      </p:sp>
      <p:sp>
        <p:nvSpPr>
          <p:cNvPr id="4" name="Rectangle 2"/>
          <p:cNvSpPr>
            <a:spLocks noChangeArrowheads="1"/>
          </p:cNvSpPr>
          <p:nvPr/>
        </p:nvSpPr>
        <p:spPr bwMode="auto">
          <a:xfrm>
            <a:off x="0" y="90100"/>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9458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48680"/>
            <a:ext cx="7992888" cy="6494085"/>
          </a:xfrm>
          <a:prstGeom prst="rect">
            <a:avLst/>
          </a:prstGeom>
        </p:spPr>
        <p:txBody>
          <a:bodyPr wrap="square">
            <a:spAutoFit/>
          </a:bodyPr>
          <a:lstStyle/>
          <a:p>
            <a:pPr algn="ctr" fontAlgn="base"/>
            <a:r>
              <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Soppressione delle province per decreto-legge?</a:t>
            </a:r>
            <a:endPar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r>
              <a:rPr lang="it-IT" dirty="0" smtClean="0"/>
              <a:t>Corte </a:t>
            </a:r>
            <a:r>
              <a:rPr lang="it-IT" dirty="0" err="1" smtClean="0"/>
              <a:t>cost</a:t>
            </a:r>
            <a:r>
              <a:rPr lang="it-IT" dirty="0" smtClean="0"/>
              <a:t>., </a:t>
            </a:r>
            <a:r>
              <a:rPr lang="it-IT" dirty="0" err="1" smtClean="0"/>
              <a:t>sent</a:t>
            </a:r>
            <a:r>
              <a:rPr lang="it-IT" dirty="0" smtClean="0"/>
              <a:t>. 220/2013</a:t>
            </a:r>
          </a:p>
          <a:p>
            <a:endParaRPr lang="it-IT" dirty="0"/>
          </a:p>
          <a:p>
            <a:r>
              <a:rPr lang="it-IT" dirty="0"/>
              <a:t>I </a:t>
            </a:r>
            <a:r>
              <a:rPr lang="it-IT" dirty="0" err="1"/>
              <a:t>decreti-legge</a:t>
            </a:r>
            <a:r>
              <a:rPr lang="it-IT" dirty="0"/>
              <a:t> traggono la loro legittimazione generale da casi straordinari e sono destinati ad operare immediatamente, allo scopo di dare risposte normative rapide a situazioni bisognose di essere regolate in modo adatto a fronteggiare le sopravvenute e urgenti necessità. Per questo motivo, il legislatore ordinario, con una norma di portata generale, ha previsto che il decreto-legge debba contenere «misure di immediata applicazione» (art. 15, comma 3, della legge 23 agosto 1988, n. 400 «Disciplina dell’attività di Governo e ordinamento della Presidenza del Consiglio dei ministri»). La norma citata, pur non avendo, sul piano formale, rango costituzionale, esprime ed esplicita ciò che deve ritenersi intrinseco alla natura stessa del decreto-legge (</a:t>
            </a:r>
            <a:r>
              <a:rPr lang="it-IT" u="sng" dirty="0">
                <a:hlinkClick r:id="rId2"/>
              </a:rPr>
              <a:t>sentenza n. 22 del 2012</a:t>
            </a:r>
            <a:r>
              <a:rPr lang="it-IT" dirty="0"/>
              <a:t>), che entrerebbe in contraddizione con le sue stesse premesse, se contenesse disposizioni destinate ad avere effetti pratici differiti nel tempo, in quanto recanti, come nel caso di specie, discipline mirate alla costruzione di nuove strutture istituzionali, senza peraltro che i perseguiti risparmi di spesa siano, allo stato, concretamente valutabili né quantificabili, seppur in via approssimativa.</a:t>
            </a:r>
            <a:endParaRPr lang="it-IT" dirty="0" smtClean="0"/>
          </a:p>
          <a:p>
            <a:endParaRPr lang="it-IT" dirty="0" smtClean="0"/>
          </a:p>
          <a:p>
            <a:endParaRPr lang="it-IT" b="1" dirty="0">
              <a:solidFill>
                <a:srgbClr val="000000"/>
              </a:solidFill>
              <a:latin typeface="Times New Roman" panose="02020603050405020304" pitchFamily="18" charset="0"/>
            </a:endParaRPr>
          </a:p>
          <a:p>
            <a:endParaRPr lang="it-IT" b="1" dirty="0" smtClean="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p:txBody>
      </p:sp>
      <p:sp>
        <p:nvSpPr>
          <p:cNvPr id="4" name="Rectangle 2"/>
          <p:cNvSpPr>
            <a:spLocks noChangeArrowheads="1"/>
          </p:cNvSpPr>
          <p:nvPr/>
        </p:nvSpPr>
        <p:spPr bwMode="auto">
          <a:xfrm>
            <a:off x="0" y="90100"/>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90100"/>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4479634"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9632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7"/>
            <a:ext cx="7772400" cy="432048"/>
          </a:xfrm>
        </p:spPr>
        <p:txBody>
          <a:bodyPr>
            <a:normAutofit fontScale="90000"/>
          </a:bodyPr>
          <a:lstStyle/>
          <a:p>
            <a:r>
              <a:rPr lang="it-IT" sz="2800" dirty="0" smtClean="0"/>
              <a:t>Decreto - legge</a:t>
            </a:r>
            <a:endParaRPr lang="it-IT" sz="2800" dirty="0"/>
          </a:p>
        </p:txBody>
      </p:sp>
      <p:sp>
        <p:nvSpPr>
          <p:cNvPr id="4" name="CasellaDiTesto 3"/>
          <p:cNvSpPr txBox="1"/>
          <p:nvPr/>
        </p:nvSpPr>
        <p:spPr>
          <a:xfrm>
            <a:off x="611560" y="1124744"/>
            <a:ext cx="7772400" cy="5539978"/>
          </a:xfrm>
          <a:prstGeom prst="rect">
            <a:avLst/>
          </a:prstGeom>
          <a:noFill/>
        </p:spPr>
        <p:txBody>
          <a:bodyPr wrap="square" rtlCol="0">
            <a:spAutoFit/>
          </a:bodyPr>
          <a:lstStyle/>
          <a:p>
            <a:r>
              <a:rPr lang="it-IT" sz="2400" dirty="0" smtClean="0">
                <a:solidFill>
                  <a:schemeClr val="bg2">
                    <a:lumMod val="50000"/>
                  </a:schemeClr>
                </a:solidFill>
              </a:rPr>
              <a:t>Art. 77 Cost.</a:t>
            </a:r>
          </a:p>
          <a:p>
            <a:endParaRPr lang="it-IT" sz="2400" dirty="0" smtClean="0"/>
          </a:p>
          <a:p>
            <a:r>
              <a:rPr lang="it-IT" sz="2400" dirty="0" smtClean="0"/>
              <a:t>1. l </a:t>
            </a:r>
            <a:r>
              <a:rPr lang="it-IT" sz="2400" dirty="0"/>
              <a:t>Governo non può, senza delegazione delle Camere, emanare decreti che abbiano </a:t>
            </a:r>
            <a:r>
              <a:rPr lang="it-IT" sz="2400" dirty="0">
                <a:effectLst>
                  <a:outerShdw blurRad="38100" dist="38100" dir="2700000" algn="tl">
                    <a:srgbClr val="000000">
                      <a:alpha val="43137"/>
                    </a:srgbClr>
                  </a:outerShdw>
                </a:effectLst>
              </a:rPr>
              <a:t>valore di legge </a:t>
            </a:r>
            <a:r>
              <a:rPr lang="it-IT" sz="2400" dirty="0"/>
              <a:t>ordinaria.</a:t>
            </a:r>
          </a:p>
          <a:p>
            <a:r>
              <a:rPr lang="it-IT" sz="2400" dirty="0" smtClean="0"/>
              <a:t>2. Quando</a:t>
            </a:r>
            <a:r>
              <a:rPr lang="it-IT" sz="2400" dirty="0"/>
              <a:t>, in </a:t>
            </a:r>
            <a:r>
              <a:rPr lang="it-IT" sz="2400" dirty="0">
                <a:solidFill>
                  <a:srgbClr val="FF0000"/>
                </a:solidFill>
              </a:rPr>
              <a:t>casi straordinari di necessità e d'urgenza</a:t>
            </a:r>
            <a:r>
              <a:rPr lang="it-IT" sz="2400" dirty="0"/>
              <a:t>, il Governo adotta, </a:t>
            </a:r>
            <a:r>
              <a:rPr lang="it-IT" sz="2400" dirty="0">
                <a:solidFill>
                  <a:srgbClr val="FF0000"/>
                </a:solidFill>
              </a:rPr>
              <a:t>sotto la sua responsabilità</a:t>
            </a:r>
            <a:r>
              <a:rPr lang="it-IT" sz="2400" dirty="0"/>
              <a:t>, </a:t>
            </a:r>
            <a:r>
              <a:rPr lang="it-IT" sz="2400" dirty="0">
                <a:solidFill>
                  <a:srgbClr val="FF0000"/>
                </a:solidFill>
              </a:rPr>
              <a:t>provvedimenti</a:t>
            </a:r>
            <a:r>
              <a:rPr lang="it-IT" sz="2400" dirty="0"/>
              <a:t> </a:t>
            </a:r>
            <a:r>
              <a:rPr lang="it-IT" sz="2400" dirty="0">
                <a:solidFill>
                  <a:srgbClr val="FF0000"/>
                </a:solidFill>
              </a:rPr>
              <a:t>provvisori</a:t>
            </a:r>
            <a:r>
              <a:rPr lang="it-IT" sz="2400" dirty="0"/>
              <a:t> con forza di legge, deve il giorno stesso presentarli per la conversione alle Camere che, anche se sciolte, sono appositamente convocate e si riuniscono entro cinque giorni.</a:t>
            </a:r>
          </a:p>
          <a:p>
            <a:r>
              <a:rPr lang="it-IT" sz="2400" dirty="0" smtClean="0"/>
              <a:t>3. I </a:t>
            </a:r>
            <a:r>
              <a:rPr lang="it-IT" sz="2400" dirty="0"/>
              <a:t>decreti </a:t>
            </a:r>
            <a:r>
              <a:rPr lang="it-IT" sz="2400" dirty="0">
                <a:solidFill>
                  <a:srgbClr val="FF0000"/>
                </a:solidFill>
              </a:rPr>
              <a:t>perdono efficacia sin dall'inizio</a:t>
            </a:r>
            <a:r>
              <a:rPr lang="it-IT" sz="2400" dirty="0"/>
              <a:t>, se non sono convertiti in legge entro sessanta giorni dalla loro pubblicazione. Le Camere possono tuttavia </a:t>
            </a:r>
            <a:r>
              <a:rPr lang="it-IT" sz="2400" dirty="0">
                <a:solidFill>
                  <a:srgbClr val="FF0000"/>
                </a:solidFill>
              </a:rPr>
              <a:t>regolare con legge i rapporti giuridici sorti </a:t>
            </a:r>
            <a:r>
              <a:rPr lang="it-IT" sz="2400" dirty="0"/>
              <a:t>sulla base dei decreti non convertiti.</a:t>
            </a:r>
          </a:p>
          <a:p>
            <a:endParaRPr lang="it-IT" dirty="0"/>
          </a:p>
        </p:txBody>
      </p:sp>
      <p:sp>
        <p:nvSpPr>
          <p:cNvPr id="3" name="Rettangolo arrotondato 2"/>
          <p:cNvSpPr/>
          <p:nvPr/>
        </p:nvSpPr>
        <p:spPr>
          <a:xfrm>
            <a:off x="2411760" y="2708920"/>
            <a:ext cx="4968552" cy="2880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p:cNvSpPr/>
          <p:nvPr/>
        </p:nvSpPr>
        <p:spPr>
          <a:xfrm rot="20649149">
            <a:off x="7470725" y="2553120"/>
            <a:ext cx="931640" cy="153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8100392" y="1772816"/>
            <a:ext cx="1043608" cy="646331"/>
          </a:xfrm>
          <a:prstGeom prst="rect">
            <a:avLst/>
          </a:prstGeom>
          <a:noFill/>
        </p:spPr>
        <p:txBody>
          <a:bodyPr wrap="square" rtlCol="0">
            <a:spAutoFit/>
          </a:bodyPr>
          <a:lstStyle/>
          <a:p>
            <a:r>
              <a:rPr lang="it-IT" dirty="0" smtClean="0"/>
              <a:t>Chi giudica?</a:t>
            </a:r>
            <a:endParaRPr lang="it-IT" dirty="0"/>
          </a:p>
        </p:txBody>
      </p:sp>
      <p:sp>
        <p:nvSpPr>
          <p:cNvPr id="8" name="Rettangolo arrotondato 7"/>
          <p:cNvSpPr/>
          <p:nvPr/>
        </p:nvSpPr>
        <p:spPr>
          <a:xfrm>
            <a:off x="8100392" y="1628800"/>
            <a:ext cx="936104" cy="9361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9743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xQTEhUUExQWFhQXGB8YGBYYGBgcGhobGBodFxcbHBcaHCggHRwlHxgYITEhJSkrLi4uGB8zODMsNygtLisBCgoKDg0OGhAQGywkICQ0LCwsLDQsLywsLCwsLCwsLCwsLCwsLCwsLCwsLCwsLCwsLCwsLCwsLCwsLCwsLCwsLP/AABEIALcBFAMBIgACEQEDEQH/xAAcAAACAgMBAQAAAAAAAAAAAAADBAACAQUHBgj/xAA5EAABAgQDBgQFBAEFAAMAAAABAhEAAyExEkFRBCJhcYGRBaGx8AYyQsHRBxPh8VIUI2JyghWy0v/EABkBAAMBAQEAAAAAAAAAAAAAAAABAgMEBf/EACcRAQEAAgICAgIABwEAAAAAAAABAhEDIRIxQVEEYRMiQnGRoeEy/9oADAMBAAIRAxEAPwDnkuSA4zN66MWDfaLLSCkAg/Ma1rlXW0CSopDJNbue/pBFK7ZtypQx5v8AdK6cJAy3qWcUcfeBrVeubNlWuXTvGZqznR7P5CkBmq+mouTV6PTzgCy5zEWszgXDio43aA42YAVIdtH8r+sURMxDQCxzrkO0YKhQuaunla78wYrxCAkOrDegyqACCM4Ls0vEFaOba5dIxswLJci5uMrAw9jAStqVq1nJLQZZa6MSUKM9Es5IrZhX3aMy0Op2ALXcVtpT+zFpR3wwCgzEPQ3cHvEkIZkE0w4qfSD8jn15xjSWZnZi+hNXOI871jDqAJupvIuktk/vOKJThAIrhJbl7evKGBJUFjCGSNdGCnbiwEKmrs6VJewVTiwcN3BtDJAUQzYyCxJGTB2tGVJbeJd0/NoxLRkSlFIQbqVRSW592PlEX7JnZhu1Py56MWOXNhwhvA4S4FnetW3q94ApBwlDMSB3oAfV3ibIk1feLM5ycF+RLtfOJ/YEnEFYTQhsWE8CMPF6wRaXQAWVhsBQENnm593haUgBJwsSB8zVIDn7APo0Mol4xiNwM834WvWEES7Bktuki2SbO7H+YCoFiXBKnYE/LirXt5QeatyCaJYsCOh98opOkfuKGmJw/wBTuzP5vRnh/IDmAgbr2BNWLpqa8qNpASEhLsVF36WLA5sYZ+dIJozYmL4j8rtkMmpaBTFpC0ghRA+l6EEkAEU72EOU1NoSU4sJcneDAngSeFvKEVoZQTSotrXPi8bBSWWon5cdLuHYEE/4lx5GAoS6l4AyQpw+WIgs76Z8oqXUDWlCt7DV3wlqjCKc9YoQQ6iKhu2vGlIeULKYhrjQVfPOncQKfIcgAsb6gAA04mNNghKlgpUFM7vTQBxa9WjAIwk8OVWDfcdIaKAFFycLX1LfzCa5JBDNmOHOvIxc7CLfDxIoK++EFS4AJp+WbyeBbWtmRiL0LtnWj5RiZMxAE1Ds4NlKFaZszdoethJanS7G9NT/AE0YbJXzE1q1L+h84vgJHBJcF78QdIwVVA0HzV95QwsC7KU1a9zny+8VCt6lzUs9uHkYypqF8Qw2taj+XpGZUvjQMH0d386QQKpk4qhJPlbnEgmzzlgHDZzesSDdIEr3kkudacIricunOl88+/8AETHVNKAtT045RVOYIYZHiNIALPLBLmti2XHjaAKVUq1YcWzMYod56hrcq0i8wFTNalhm9fx2gnQGnMCABnQ5BhWnu3GBplYiNX8ucWkywCDUljrT39oZTJZi7k2ft0aFvRqSpe8Sb4s+DEiDpwkEY3d6NoA49IvJD7pSedepgktIGLAL0GbCM7QwpGHCG+oPkxIYV7xlTJL9dGxWB4PSGGsFOcRpSjix+3WMSgo0Od34OAC/SI2GUbOaIB3iPS/ctSCyEEKxFmUAlN2FQ/OMpYj5WDUIqXsz+3Bguxy2Cr0ScLODlYHh6RFyAaE3SP8AIAU0rn1i5lkFRq4S4DVoakNbKDBWIYxR6JHMU9B3jMiRXESX+onjcjtBQwhKiZgffqwzY3Y+7RJKHsN1RxEa5h/LsIuiSwcUThIBs9/y3eBKIAw3Wpq6BiSfKJGgsgHJIJxAWIYOfTp1g89WFGFLMWZiWfN6aiKqFEk0J3b98qZRWWSqiSGCiCM6GvnSFQyolUwJAO6EqrkRQg8HyjOF3RVixFflZt0aXHeMlBLJBFQ5bLhxNIEjeUnCHF3eg5udHgC98RLhzkLMGFdHEUEuoUA5ANCxe6n8/KK7RtKA5cnFUACo5xJBqVZMW0s2HWNJLrZ6EoQtVSpd1FuApoaRgoAbCC1E1Zwbj7douFOkgNkcOtQXA1jC5O6QHcvXIGhH37wv0CqSGWCzUc8aljTWMTwSCBQs/VOh8oIAThLC9U8SPZgE6YACaiwAFbMKHWpNdIv5IrPQ4OT0V5VbI97CMGThYkBycJHJvW8ObVIJNd0m4zpStYrPluFGjWfVTuW6U68YflsNdtKWWxZ8z0DN384EZACd2uM9qh21hvaZZWyRkS54mtdM4oEApRhNE1cAAaGnXyjSXoFlnLeYGgyI/mneKieatnvEnU0b0gklJViINakc3YeUUMhLEB1A55Fjbv6xXQZmIYJBLAg2twbWKqcJdjqzC4qXHu8EQU7mIOQCS7/NRvL0ga9oaqnJZTk1ztWGB0YkhsTcHjETZwCHMsHRzYMGArYRIm2bBUpZwXFaO2kUmrYJALkZ51vGQcQL0PH1gKVCrA4stIuEKsHkAHAp7aCbPZgL/an5gMupsKlj0hxCQ16advz5QsupoxJCQDQvWvH3WCIJKj5HTnpaBakJOnPIxacpyGAHCz1BFc9IyoMJU26DZ3Obe2gkhWAMDk3XPhesAThqWtdrs1a8IakIdgl8JPCxL071iALsqCN4uCA/Kw5Wi8oOEkM9SXB6ufPrGUKxEHJiADoBbhBJSLAuzl+TCtOcRb2GCvShSQSNS1Tz95QWSGFWJDufW/K3CLyZIxFqgHqaWe7WEHlbMCtJmTEoQW+Y1V0D04wY4XK6h6YRJoH1Jf8AjrDaUpFbgBnOd/4j13g/w1sqwCraAs33SG849bsXgOzIYhAURYmvlaOrH8XP5U5OjwycpP7glK/bDsWOGlS3PWNn8C+EyNomTBNBxIZg7UbC9PPnxjq0wUaOa+OoOx+IyZ6AyJisKgM3oR9+kdGH42E99kf+JPgvZZckzUrXL/aSo1OIF7gvXJnjkcrxqW6gQoBizAXJcObx1n9XNtA2QSnYzSB0FTHCNomJTZL8TCy4uK3Wv8K8Lrb1krbJWBScbksEmoYAvnrFBtKUAiWAzM5vW7R5TZ9pGYjcyfDitIXLmClcCvsfsYzvBjj/ANXx4S+2/wAAwBJ+ZW8dSchA9nQzBLqFq/5E6RnZlH6rpBGrlteh5vA5gIszviOhNzW75Ry8mW7ouTPfUGIZTPVi7VBo47v6xfFRPPsoiz/+RzeKEsCxAKQAHJsSKWqCIk9RwgA3qQ3IEk9RGe9sg8Dgu4Uwe1w9A2dIUXLDkoGIk0GT8O/flD85LgZEVfIVdj2VAv3WCQ5dS9BSoy0cDzipQkpKQEBipRqCXBFg9bDh/MA2lBDkjdLksblPy04738QSYtwCDkzqpdVVAaRnaZD4WtQgcs369iIJe+yILlVmBJbFa9RmRxAgGEYRoA51o5DN2hpSXp9RJY5CjnoXbtFSQKAUar2cAhTEUo5PGNZQBNDkMWCrnjX8QJS0gAOxfTWgaDVbCTmSGa+fH+oBJSFDEaYbDMeXKKgElzAwDORUlruG7cIUWN1IVrRsgQSetu0NKlETAgGrEKqGcHCTXVhAZ7BL3NgRWjU6sIqBmetCCxzDh7tb1BiQDaJQmMpRAJFnaJFTHH5oL1qT1HDV4wEHWn0nlrEloO7ety9q098YKtCRcsaiur+sPegPsYcVwuKEk+6QYKBLAUHzZBs7QJalUu4/P4jBKEhT5i3nlGV7pCKUVXO6GNOj11iyVlwcmsPIt0MBQoVBtl2qPO0G2arnMUblmeFusKzRm0ooHvV+vDtXjDcpgAlADNmxZ/bdITlKNSUkNztd35mkObNrbOnqBGVv2DJRvXdRrfO3oYZY/Kk1oSaNXj0hCQj6tah8h79I2GxoVNmYUCpIDDMk07P2iJLVRNs2uXs0v9wjEogpSgk7y9S1kgX1oM459tfiUxSytSyVG5/jIcI3fxxNw7QuWC4l7nUfM3V48opUexwcU48f38itvsHj01CgcRaO/fp/8R/vygFK3gBTNsnGXAXj5ojqv6JeHzVrXNqJSS3/AGVnzb7xtb0crupXHkf1G2Iq2UzEg4pShMDXGE18o9QmLKQFAghwaEHQ3jMOW/q5LeRIXxCXJ/yEcm2mUhJZWJStBTzjun6o+Hg7CQfpKcJ8h1jjW0+AziApCcT6XjLLUy7umuO7j1NtOrALBXcfiPR+B7GZoBQ4y/P9cI13h3gy1qwq3GviZLd4918NSpUuciSkuaHEDuu8Tzckx6na+Hjt7vRHbtiVIWQSDuuFF2UM30NxAsIUQ/W4YgCH/iJeJc1BBxJYM2Qex6WhYOwUGLAUbWmVY8/OXbHkk8roFKmYt9R8gWDcKwVKXSFUGJ3PS3By0WRKIcYqkOFcWADG7s4gyZRAUGos4hqWr7bSImPbPQBQcLAVSKcXOZ4QoZW8LZFhcs7Vy/iNumzvV6+/ecK7VICRTmDX3nGmulaa4yARvCxLJuaaueZI4RZc1Sl0BCKhLhiKMVH3lGZqVEskAEhyb2+YRmaAzPho5sTu5Uyb0iUlMWLd4u9HYCrZcYDOLIKaM27qStieQEN7CAhWNRqQp75gEXpUV6iFVuuWhTAlISkAcGrTnGk9krNomjkptxFCrzU3SKoSMJwuAQlzzO8A1270i00lMzGKJBL0+XdCSPeogCiAGTTEK8zanOvWLnoMS81J0/BP4vlFUynAJIo9P+Jb+e0RUtkAAOo56OWPe0HnI3ilJLghIdqirEvTXzhgD9gKApajkkcfv5RIY2dSWLhQrYH3m/lEg3Q06CScNqt784aVKoHDuWYtpQ16wxJUPpHUZ6O/EP3gKLnFmaDl96w7foKbQCWBJB1fkC/aKTFbwa+tKD+mguIElmyDaEUPvhGBIBUKG97jtlBL9hZKS7UGQexr6wyhO4Elyp2JyYBzGEpD8FENSlwD+ecPbOKqArmHs1SfYjLKhEG7NRulc+dYYTIKgai1+Bt+IrJIBIZIzpUGvHpDWxkKqBU0bg0YfJibFsipqwhIc0HDU+vrHU/hj4XRs6cZrNa+QJGX5jUfBPg+ABartTrHsdk2l1lMeh+PxSTdU4N8a/Bu0JmzJhQVAqJcVuXjykn4Y2lZ3ZKz/wCTH1hM2cG4eKf6dIsBHb5Dp8oyvhyf+4lBlLqoJO6cy0fTfgXhMvZpKJUsMlIb+Txh3/Tpf5R2gwETbsMpTGSQkEksBeLpjUfGM9SNkmFAckN3pC9TYeT+MfibZ5qTIUF4L/uBmccHciPP+H7OkJC0suWbKTbkRdJ5xqJUhKnKwAGcqc5ZB4ptM9aA6SySwAHykH6VA0YiOLLLz6rfj5Lh6bjxbwlM5BoK2LfKePCPPzdiXs60EqDpDJYNTLnDW0zF7PvSVEyyWKFl/wBtdzLUdD9Knj3Xg/w1J2lKZ035qHCDTq8bceGcnjL00zzxs89dtXtvgx2vZ/8AVIdM5I/3A1wB8yRqI0ezSzhINF+T8eBY9RHSPGvFpOwS00Z/lA10PnHgfEvEkzJpmISQhbMDk9T0BeJ/I4pP5o5d7pfa5RwhsiFAcrj0htYC7XYLTyIYjv6QJayUvmmp6X8wINsdV4hlToa+pjlnpWlZsqnMN2qIDNQ7BuUbCal24/n+oVWn5Ccix6f0Ydh6agjDU3egyf5S7cIU2iSyghQZABwq0cvbL0rG02lOErAyV5X+whLakYiFFsKRhatWDv1YRFZ5RrtonYVBw4Py0uHIfyvxjEtSlILn6sRDak58QYa2jC++XGFIFaAAA6O9TnCW0Yk4gQnCCa6qFABycHtBP0hWchiVkAlwML0Z6vkaloBMqgk1ObXAc+XpFlJJAUpVBcjOCIUmWlSlPjIZg5GE6+XnFygGUlqFbAh7Dg1ej9YgsSA5PzHgCKtfhEmKGJIJZxkKndBZ+dIkwlRU5ZSSwIzeptQXi/7gvPmAHed73A9YkHXsoWzhCcIw7xY0q/G5rwiRc18goouGrhvT3lFzMDAZ3o/vNqxhRURhfdvx4/eLBagyaNct5dIgLKIAFQ9RzHHzMWCyKk3oNYrKlJd6OMsnekXQCQoscVgBxoYm0GyasOYzvR3OVoIlYcO7Wd6tna8ClkMksKUYE0pBhOxVUpyzORrk/KMsgLLIL6jhkDTyjqXw/wDD2zBCFAgnCCa3peOUyFGgPfyjb7F4ktOHAohrD1EXw5443+aKmnUfFfEkSpe6RSNZ8GeLmbtRTwePBzvEZkwEExuP08n4duQD9QI63EdePNMs5Ir4dkMDUIKRFFiOpICowDGVwMmEbO2JUZasHz4Th5tSOFyvjDbEzZuybUskLdBBFUG4Kfecd4lKjmX6ofAc6dO/1eypCywC0Cii1lDXlF46ssEaaXNB3UoKnAd/lalLQHawBLwLBOJQSVAaHEgsNHaKbBLmpQ0wKlTBb9xCk1dy2IVfhAHWnCZ1TiqlqA0CWe9AI8zPG4XVaGdo2RIRMNVonJSFMWqPqGhF4e2H4jGz7MkIJxy90rrVNxiSaYrCNbN2jGsCYd3d3BWlPKkWmbOCC/1s44M4+0PHmyxmh5WdQ9438Q/6pCUzkJJVWWQC9LlnIo/aNt4d8N/uoKaN9LZA1HrHhnVilBxuKUBqQoAP5+Udk+DGMlJZorHfJlJlWbw/inhcyUpiKEF+7feEtgXhSCblLdQ/8R1/xHYUTEkEC0cn+MNiMhZKRTFTsBGl4fH0vG7GlEFI5FvfaBTqp7nvX7wj4ZtjpJ/xf1ENyFOOFvQRz5TSy09GLHqo/Z4QW6kAJSHKqUrc04CNuoMpGW/9v4jTscK9KvzxEjy+0RWeRPaQE8CSQdCC7evt4TmEALwVDg7wdqu2ptGz29DY6k1dmvQ/l+PSFJ6QNwOCrEWegCTYHMsr1iJ9syc6SyU2w1INWpQsHsdTaASFurEougEEgi4zcf3eC7SCSUAFZdQAFBQgRVSsAxLspOHRwThB5jDXlxjXH0QWzLOM1AASW0dhTlQUiS9pOEAuFgkcas7jpBJaAl1ElgSWLWqHZr8YVnLooklywJaz39PSKnYF2JZAIoreNe0SMSFpAti4uR94kLKboUWkYyGNux5xaYGAtUM9gYzNo+hZ65xZIHNNL195wAQApNS5Ve1CXJrneIlVxVg4/wDT1frAlOpXDVrD28H2ktqQ7E61vrE0CBGGtCHsa1v8vu8FVKowS9XfL+IGA4zNeVwB3/MHSS9KJZiBz9bxlQzJlEClSS4/FTz8oPISCQ5CRZhrYdLd4ohWEAVJ10OUHlEJIL2q3G32iLTF2YbxrnSHvC537O0SZuSJiX5Ox8iIRly8OOjm6ej4mPVoemSwtB/5JccNfsY0wurtpi7ukuHEVUI858C+NfvbOhKj/uISAoZ0o/lHpTHry7m0WaLTBCyrw6sQutEFNRBhuXMhQJi6S0AOLSFBiARoQ47RpfEfhXZp1Vy0hX+SBh8rRtEzIv8AuQ7JfY9Ofbd+mbqCpc6gyUPuIW234I2llYSg6N2z4R0kzIoZsZXhwvwPKuR7V8OzZO8pBDBnytSto3XwN4uEulZYH5XyzAj3m07TKwkTCnCRXEzRzr4o2TZ5ctUzZ5gUkEboUCxJdtWofOM/4FwvliNvSfEPxdKkJ+cE848jtfiiNsl4tC/aOVePTZhUVEkpJp6wx4D4wZSFB707x09ZY9NOLKS9uh7N4Vh2dxdVe9IOrZTLSkNoT6mNt4AsTZcsaJBP284v8SyGSQLksPvHJni1yjzW0Kok6HE/Nz94U/aDBxqSM8o2PiEvCGyF+Df0Y1+yOsYhoegyPmI5cmOTXroKOSe7fT94TmnBhJwqooij1oG834w4wBwuxPlhd245wpPVhSQWBIAPSgLAteI6ZVSeAEnEbBzQM6qswvxrpGq2sfuOovhYF2YOaWsKmHfENoDEIHzl7F3u7vYtApaWCCSD/kL5ihHOsa49Em0FkKqHUQl2fCkVHGtuhgU1IBMvElsIdT0LbxJ4sItM3cRY/KCP/RISWzzgU9RTLSAyt4KqamjaWrFY/QV2XZUkHfCasASbZWiRTacIVVN6to+USK1b32BtoSlISQKvfWoPPvB5iS4BO7pkLmMS0FizU1vfIe7QMz7u2WXodftGfsIThyYvSuRz96QX9wsT2e+gbt5QJaq1ZxzqDbs0WmkhLNl3Bt/cTQIgAKqTmXFmPDrFtlcYsdRiBA1eoJhZCQVYQ7N2BLnoIdlMwbi+QGl4nKA4FOXLg2qLN60EZSmpLuPuT/EKzpynL2e3Cx6VMMbMlWEE4WNQ12drcbxlZrsxiutDn639PKGZG0Mnl6QsiYA7uWOducRJA5HPhlF4NMa23h3iq9nmJmINixGoP5jrXgHxBL2lDpO9mnMRxCWqhScvTIwxsm0TJKxMlkg5tp+I7OLm8eqqzbvpiihHgfhj9QUrWJO0bqj8q8jwOhj3qZgIcWjsll7jOzSikwNoMqBKhhXFEMyKLjXq2iYJgSZZKT9YIYcw7wg2Clwlt+0FKFEZB4oNtSVmW7LAfDw15R4L9Tfiv/ToMtBaYoeWv2hz2VeB+Nvi6dtCyjEyRTdN/ekeckbctgMRoXhJU4kkm5LwSWsNxjTZPQk/vyygNTeHNvIR56WuvCHJW0qQgtQmj8M4RQmsZ446tDs/6cbYSjjfkBRI+8ey25AbGqwjxP6ayCJYLdT7rHo/iKYAGKjWjN/Mc3LdbdWfqPIeMbRjoLzFN0NPzAZswpGEUOAAgNrlzYCB7VMqop+kpSAeL/esBkzCubjw4UgOXzdRej2/HGODLJz2sUIChUJYk/S9AR5N1hASndQTdkJCzzVfQMzw2FnCwAwFQSbPukkZa9hpANomD/cIFEhgaNiJYEZDLoTCiSU9LDhQUqQB+ABXhAZVSo8SXGZw4gDxr5GGgkABayCFAggGjtQuePvRSZJTgU5/6ml8IG82lfbxtj2S6JYVLUQ6sKAgE30Jt2GkAmMlDOCUhgzFjl9+8EkzMEsJKiCCbMxCHsWqx1+8DCMUxSASUJGAE0JSbE0qKesXoE54AIdzQXvUP94kPSdsIKgZUtRBZykGwAAfg0SL2FRN3nYO1etO0D/cYijkGt+hiyga2KtR5P2i0th66HMfgxl0Fw4BOb6ch1/mKTZnytewdm1zzis6Y5LktdhmRw7QVIJ3i2Ei/I5Vzq5ifXYEIq+IOWy41pDEhOFJatqPdz/ELVJLAAs79KCCIOJiKgCvO9D3iKB0zhepAo2p0Lw1NUQHJGbN9vSElMrMs5GtXZ/WLB1KeyR63AHM+sRZ9g1MWkJALkilWZrc3qO0UlzG/wCtefaFpqnLCpNQeXv0huWgftA0xD+MuH3g9RUooyPCnKG5SqU/r+IS2Oa7ubVEOypeac7jI6xpK1lB2rY0zBSihaNt8N/GU/ZiJazjQKMbjkY1xZ6FucCmygbhuP4Ma4clxN2vwfxaXtCApJZ8ofUiPCfAk5LAPWPfR345eU2zs1SykwFd4ZXeKqRDIjNQl3YPZ8+8cb/WfYf9yXMSk1BClZcOt47LtCY1e17IJgKVJCgciKQ5dB8vgVhvZ8IvWO7L/TDZZhKikpf/ABt2jU+Ofp3s2zoMxRNLDXnFyweLkk+bjLsw0EbLwXwczFAqLJh7/wCMSC7Z24Q6Z2FOBINxX+rxhl+RP6TkketleLpkIEuUwoCVcPzlCO1bUolZJoSGN2encORGiIKiL0q3Ghh+btACcOdyeJb8xwcvJaMstrKmJb9sguWJUTnYH/qC8KmfvLukgDEBUMLjk4oBrFp015j3pc2obHmIpK2kGaoreksoBa6iCpBV/wDV+MY49s2NlkqIUhLgmhe7s1BxYnK3cJmpO6A6Rhx/8gKmj1JaCy5YQtJxFwwU5sWFP+os8JyUJGI5VASSakl0/wBuzgRcCTJQKUYhuoW1qYWd73GJ248IWnbU6lbtDupSOPzNoC5g0ytSwxOMJcXGEqAJpX0gCEPMxrYYRb/JnLnJ8mjSfsLIOLCCQQKJNSXKiDkzskP3jJUy5q1U3TX/ANgAgDtzPCAypqv20rQMIBKkg1G7ZLdT3iu1h94kEnCtgbAkOC3Q8zFz2F9rKQs4VCrEukkuQCauOUSAGQslRwE1bL6d1rcIxD6+Qug2Y0FSW4v2pGZks4iCSRWMs7ObUDPf0zgK0EkMaC7++UZwMIlkrANa0az+xDM9TMaU0zrp7sYFLIBS7vfjxiLm1AADO41u4fjD90DIm2P0kPUWagrpWDSlkhk2yLHnXjW/GALKUpw0t6M47QZUxkpSA2jaEVcdu8Z2fQWUFBOEGprXmIMqYlKinEwvW/F4FIWE7xck3HVg3utYrt0oXsAQXzLXHL8RHjv2DMmY43iwAfDmHarecRE+js9Gd9fy0Cl1AJoLGmrfaGUbimVetjRlCn37wsjYQWtcHrD8mYRiybhQsY1CUutRSd3IamDImGieDk6cYLuHK2cxeIVFMjA8ZqxdtfzCv77mn4NLHjFkqcsKwt1Xkf2DxFUpQUAQeEe/8E+OZamTNdJ1uI5ktVaH3cecZCjmHPSNePnyx9De3c5XiMpYdMxJHMRcbSDZQPURw0bNn7uzXoY2Ww+JzZJ3KaH3eOqflz5g066tWrQt+8HoI8Rs3xnPUQnCg1Z6x7nZsYQFrYEhyI3x5Jl6Iv4h4z+ylyCVZIFz9h1jmPxH45P2iZ/uslvlQLD/APR4x6v4y+K0JQZaE4lg1JsluOsc4VtjqxPd3I4Rh+RnrqH6ZnLpTrrxEDQnECGDC1na543zigLqwgs28/Q+b/eCGc5wsQ2eT2brpwji8tek2mZSEpSpqkmoypSnke8EmIKmJo9KceNyRTtC0piXAbsTSlRd8niyxiLhRwjK1QKdPxEW/tK+yziSVNUAsGcHI1hJSi6lAjeo/AMW4esFVPOEiwF9TVnbS/aBrGIUs9Xzc8OHpFYhSeoFiEkljjDhy1TbKn4i09KnAJrYVoQpLjuGHB4ptK0pl4AwW7jNwkn7NzhWar5VJskvm1KgV7RtIBPEDiNLKWSAWBuwL68OEG2qUMQSFFRVgccWws7db5wGeXwTgBexNABka3qRGNrciiiwLJyzYZ5V7RUgBYJwo3v2gcCw4cA3bkzvwgbEqLjdwgBmDvZzqWfmDBNvllKilKsTKJNRifEQxyoSajhrACFBW+CCGJqzsQAK2Id3iwe8L2hkkEgkK+pSgagHJ9YzCM6SpRcYE2BClJSXAA1rziQeEvYZnTEggAmtz/ESSl3GIUs4ucg7Ut55RiWAFbwDEuc2bh2pGFkBTg6uOo+z+cSBJtxiG7St66eUUWC7igd/4b3aLs+6k0OfaJTElxQCvP8AFzC9AKRL+Yno5yyp94aLggkMoeWUB/dBZIYbzG7Uc9MhBJ5cpF716ZwrsCJmuSVVb6nOQ9IxtK3xAgAECo4Ze9IGqYwNgrJrD3XtAJRdws01GWQ+0KT5DYyZoBAu9W1pQwdbrOEBhVzofYjVS2BAxOMzDkrayxY04e+ERlj9A8lhQkClgM8mheYRhuaPXX20XTs31OQHpmeJbWGDIS6QMqvfFZOelaRn6BcKZiWb826FvKCSl4cgXby/uM7XhDWYlmPAuBxzgq0pING4a/xSFfRpLkuQ4tvZZVaCEGgLMXa5Iqc+frApLXq47ObdmMMJLhyCGDAPnW0TQxNKWTe9eLfaDoINXplTVx2pAVgKCQPpPIn6iXPKLEkrULAgKSzM7Gn8cYR7G2acEFKgHwsTW7GrHl6R7rb/AI6lGSSlwoD5VJN8o8FOIf8A4dhWgHn5QvOIcWzd9CL9D5Extx/kZ4zUGwfFtsMx1KuTiYC5NT9hCxyfgbU5GLbTJBFyNGqNQ+Y5wYoAw1DAMpqgvUH3rCuVvdLYUgYQorDEB0gZcH5kweTQJHBzq+bfeLykAYMwUil8nAOoqIspICxu1JYF3ry1MTeyLmzkJoxv+MzFZ6XLE3ItbXzi0wErAYACp5tpAZs75lkG9iKBLH0gkCLmMCPpSTbKtnvC8uYyQOfT8xeekjEWfUVzN9KNC0ws2rG/Gsa4wM7WQFUIUXZwOTkdSIFMmbpAJoO+Q98oHtE9ICb0+YUzHoYk1mSnCQ4FdWL+mGkbePoKyqpZRqCG4OQSeN4d23balADkMz11xDgCSo8MXGNWldCCKix6++0GmbSCwqQbvyAB96RWgdQgGeqYoHAXdP8AxSBV8w+V6QvNmmYoGZ9IwgDQ1SaBindEVk7YUJOLIFw7UIFB1r0hzZ9nUaEpfBgOtQ6U8yQ3B+MGw1+1bJjUThJahqMokNSNmSrEVqAViLgmJD/iSddgESnQFWqw4kel4JJLLIcAatzFhEiRH2ApcwpUWarjv/UZSsm7Gjd694kSAAy5bXvW3/FnPOsM7XMDgpNGvrnXlEiQ77Aa/lGhv5wKVKcGtD7+0SJCt1OgtsyQEmodyKjW3pDUtRSUiiQpLluId+xHnEiQZhsaSwprgPUn/wBW4wSVKYHCynDEl6Mavrl2ESJHPf8AzsCTEKDYmYGgbVJ/EQh1Sw9AHfOtvNqcYxEiTWTMowFASmlHzr2MFmMoM5BagyD2tEiRGXVC09QBIrdhzZi/l5wPZlti/wAvQBs4kSFZ7DGK4UGPPW3qO0ZSHBVTEz4mtVm5XiRIfxsKCYp3ADBydWufWLle4/8AkM/Kg5CJEhEX2icBT/0GDFsq9jWIpe8LE/MCXzu7aRmJGvjJ/sAImAh60rzLMRA5anuN3jwJcNXWJEitBQ1IUTwVwrT1hfaJjAalw9NGP2iRI1xnYJTEf5U3QX7gdCWgigdwGxAKa5F/Nx5RIkazuAJaWWXu+H32MYmrcgJLqqBRqF8+sYiQwYSoOkAOCLeRrD+3bWJpwJSxCQ9t/O9GpEiROtUFh4djAViFeY9IkSJB5Un/2Q=="/>
          <p:cNvSpPr>
            <a:spLocks noChangeAspect="1" noChangeArrowheads="1"/>
          </p:cNvSpPr>
          <p:nvPr/>
        </p:nvSpPr>
        <p:spPr bwMode="auto">
          <a:xfrm>
            <a:off x="899592" y="980723"/>
            <a:ext cx="4032448" cy="40324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8636" y="1268760"/>
            <a:ext cx="4681118" cy="3103785"/>
          </a:xfrm>
          <a:prstGeom prst="rect">
            <a:avLst/>
          </a:prstGeom>
        </p:spPr>
      </p:pic>
      <p:sp>
        <p:nvSpPr>
          <p:cNvPr id="5" name="CasellaDiTesto 4"/>
          <p:cNvSpPr txBox="1"/>
          <p:nvPr/>
        </p:nvSpPr>
        <p:spPr>
          <a:xfrm>
            <a:off x="4644008" y="604416"/>
            <a:ext cx="2016224" cy="369332"/>
          </a:xfrm>
          <a:prstGeom prst="rect">
            <a:avLst/>
          </a:prstGeom>
          <a:noFill/>
        </p:spPr>
        <p:txBody>
          <a:bodyPr wrap="square" rtlCol="0">
            <a:spAutoFit/>
          </a:bodyPr>
          <a:lstStyle/>
          <a:p>
            <a:r>
              <a:rPr lang="it-IT" dirty="0" smtClean="0"/>
              <a:t>urgenza</a:t>
            </a:r>
            <a:endParaRPr lang="it-IT" dirty="0"/>
          </a:p>
        </p:txBody>
      </p:sp>
      <p:sp>
        <p:nvSpPr>
          <p:cNvPr id="6" name="CasellaDiTesto 5"/>
          <p:cNvSpPr txBox="1"/>
          <p:nvPr/>
        </p:nvSpPr>
        <p:spPr>
          <a:xfrm>
            <a:off x="6084168" y="3212976"/>
            <a:ext cx="1800200" cy="369332"/>
          </a:xfrm>
          <a:prstGeom prst="rect">
            <a:avLst/>
          </a:prstGeom>
          <a:noFill/>
        </p:spPr>
        <p:txBody>
          <a:bodyPr wrap="square" rtlCol="0">
            <a:spAutoFit/>
          </a:bodyPr>
          <a:lstStyle/>
          <a:p>
            <a:r>
              <a:rPr lang="it-IT" dirty="0" smtClean="0"/>
              <a:t>Decreto-legge</a:t>
            </a:r>
            <a:endParaRPr lang="it-IT" dirty="0"/>
          </a:p>
        </p:txBody>
      </p:sp>
      <p:sp>
        <p:nvSpPr>
          <p:cNvPr id="7" name="CasellaDiTesto 6"/>
          <p:cNvSpPr txBox="1"/>
          <p:nvPr/>
        </p:nvSpPr>
        <p:spPr>
          <a:xfrm>
            <a:off x="3779912" y="4869160"/>
            <a:ext cx="3384376" cy="369332"/>
          </a:xfrm>
          <a:prstGeom prst="rect">
            <a:avLst/>
          </a:prstGeom>
          <a:noFill/>
        </p:spPr>
        <p:txBody>
          <a:bodyPr wrap="square" rtlCol="0">
            <a:spAutoFit/>
          </a:bodyPr>
          <a:lstStyle/>
          <a:p>
            <a:r>
              <a:rPr lang="it-IT" dirty="0" smtClean="0"/>
              <a:t>intasamento del Parlamento</a:t>
            </a:r>
            <a:endParaRPr lang="it-IT" dirty="0"/>
          </a:p>
        </p:txBody>
      </p:sp>
      <p:sp>
        <p:nvSpPr>
          <p:cNvPr id="8" name="CasellaDiTesto 7"/>
          <p:cNvSpPr txBox="1"/>
          <p:nvPr/>
        </p:nvSpPr>
        <p:spPr>
          <a:xfrm>
            <a:off x="-54818" y="2204864"/>
            <a:ext cx="1872208" cy="1200329"/>
          </a:xfrm>
          <a:prstGeom prst="rect">
            <a:avLst/>
          </a:prstGeom>
          <a:noFill/>
        </p:spPr>
        <p:txBody>
          <a:bodyPr wrap="square" rtlCol="0">
            <a:spAutoFit/>
          </a:bodyPr>
          <a:lstStyle/>
          <a:p>
            <a:r>
              <a:rPr lang="it-IT" dirty="0"/>
              <a:t>r</a:t>
            </a:r>
            <a:r>
              <a:rPr lang="it-IT" dirty="0" smtClean="0"/>
              <a:t>allentamento procedure legislative ordinarie</a:t>
            </a:r>
            <a:endParaRPr lang="it-IT" dirty="0"/>
          </a:p>
        </p:txBody>
      </p:sp>
      <p:sp>
        <p:nvSpPr>
          <p:cNvPr id="10" name="Arco 9"/>
          <p:cNvSpPr/>
          <p:nvPr/>
        </p:nvSpPr>
        <p:spPr>
          <a:xfrm>
            <a:off x="6228184" y="1124744"/>
            <a:ext cx="756084" cy="3096344"/>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 name="Arco 10"/>
          <p:cNvSpPr/>
          <p:nvPr/>
        </p:nvSpPr>
        <p:spPr>
          <a:xfrm rot="4521634">
            <a:off x="5546615" y="3276253"/>
            <a:ext cx="1224136" cy="187220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 name="Arco 11"/>
          <p:cNvSpPr/>
          <p:nvPr/>
        </p:nvSpPr>
        <p:spPr>
          <a:xfrm rot="11763247">
            <a:off x="410570" y="3891539"/>
            <a:ext cx="5723395" cy="143216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3" name="Arco 12"/>
          <p:cNvSpPr/>
          <p:nvPr/>
        </p:nvSpPr>
        <p:spPr>
          <a:xfrm rot="19163054">
            <a:off x="-843276" y="721975"/>
            <a:ext cx="6352025" cy="4118520"/>
          </a:xfrm>
          <a:prstGeom prst="arc">
            <a:avLst>
              <a:gd name="adj1" fmla="val 16200000"/>
              <a:gd name="adj2" fmla="val 212504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83618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32657"/>
            <a:ext cx="7772400" cy="576064"/>
          </a:xfrm>
        </p:spPr>
        <p:txBody>
          <a:bodyPr>
            <a:normAutofit fontScale="90000"/>
          </a:bodyPr>
          <a:lstStyle/>
          <a:p>
            <a:r>
              <a:rPr lang="it-IT" dirty="0" smtClean="0">
                <a:solidFill>
                  <a:srgbClr val="FF0000"/>
                </a:solidFill>
              </a:rPr>
              <a:t>Reiterazione </a:t>
            </a:r>
            <a:r>
              <a:rPr lang="it-IT" smtClean="0">
                <a:solidFill>
                  <a:srgbClr val="FF0000"/>
                </a:solidFill>
              </a:rPr>
              <a:t>del d-l: </a:t>
            </a:r>
            <a:r>
              <a:rPr lang="it-IT" dirty="0" smtClean="0">
                <a:solidFill>
                  <a:srgbClr val="FF0000"/>
                </a:solidFill>
              </a:rPr>
              <a:t>sent. 360/1996</a:t>
            </a:r>
            <a:endParaRPr lang="it-IT" dirty="0">
              <a:solidFill>
                <a:srgbClr val="FF0000"/>
              </a:solidFill>
            </a:endParaRPr>
          </a:p>
        </p:txBody>
      </p:sp>
      <p:sp>
        <p:nvSpPr>
          <p:cNvPr id="3" name="Sottotitolo 2"/>
          <p:cNvSpPr>
            <a:spLocks noGrp="1"/>
          </p:cNvSpPr>
          <p:nvPr>
            <p:ph type="subTitle" idx="1"/>
          </p:nvPr>
        </p:nvSpPr>
        <p:spPr>
          <a:xfrm>
            <a:off x="611560" y="980728"/>
            <a:ext cx="7992888" cy="5472608"/>
          </a:xfrm>
        </p:spPr>
        <p:txBody>
          <a:bodyPr>
            <a:noAutofit/>
          </a:bodyPr>
          <a:lstStyle/>
          <a:p>
            <a:pPr algn="l"/>
            <a:r>
              <a:rPr lang="it-IT" sz="1600" dirty="0">
                <a:solidFill>
                  <a:schemeClr val="tx1"/>
                </a:solidFill>
              </a:rPr>
              <a:t>Ora, il decreto-legge iterato o reiterato - per il fatto di riprodurre (nel suo complesso o in singole disposizioni) il contenuto di un decreto-legge non convertito, senza introdurre variazioni sostanziali - lede la previsione costituzionale sotto più profili: </a:t>
            </a:r>
            <a:r>
              <a:rPr lang="it-IT" sz="1600" dirty="0" smtClean="0">
                <a:solidFill>
                  <a:schemeClr val="tx1"/>
                </a:solidFill>
              </a:rPr>
              <a:t>perché</a:t>
            </a:r>
            <a:r>
              <a:rPr lang="it-IT" sz="1600" dirty="0">
                <a:solidFill>
                  <a:schemeClr val="tx1"/>
                </a:solidFill>
              </a:rPr>
              <a:t> altera la natura provvisoria della decretazione d'urgenza procrastinando, di fatto, il termine invalicabile previsto dalla Costituzione per la conversione in legge</a:t>
            </a:r>
            <a:r>
              <a:rPr lang="it-IT" sz="1600" dirty="0" smtClean="0">
                <a:solidFill>
                  <a:schemeClr val="tx1"/>
                </a:solidFill>
              </a:rPr>
              <a:t>; perché</a:t>
            </a:r>
            <a:r>
              <a:rPr lang="it-IT" sz="1600" dirty="0">
                <a:solidFill>
                  <a:schemeClr val="tx1"/>
                </a:solidFill>
              </a:rPr>
              <a:t> toglie valore al carattere "straordinario" dei requisiti della necessità e dell'urgenza, dal momento che la reiterazione viene a stabilizzare e a prolungare nel tempo il richiamo ai motivi già posti a fondamento del primo decreto; </a:t>
            </a:r>
            <a:r>
              <a:rPr lang="it-IT" sz="1600" dirty="0" smtClean="0">
                <a:solidFill>
                  <a:schemeClr val="tx1"/>
                </a:solidFill>
              </a:rPr>
              <a:t>perché</a:t>
            </a:r>
            <a:r>
              <a:rPr lang="it-IT" sz="1600" dirty="0">
                <a:solidFill>
                  <a:schemeClr val="tx1"/>
                </a:solidFill>
              </a:rPr>
              <a:t> attenua la sanzione della perdita retroattiva di efficacia del decreto non convertito, venendo il ricorso ripetuto alla reiterazione a suscitare nell'ordinamento un'aspettativa circa la possibilità di consolidare gli effetti determinati dalla decretazione d'urgenza mediante la sanatoria finale della disciplina reiterata.</a:t>
            </a:r>
          </a:p>
          <a:p>
            <a:pPr algn="l"/>
            <a:r>
              <a:rPr lang="it-IT" sz="1600" dirty="0">
                <a:solidFill>
                  <a:schemeClr val="tx1"/>
                </a:solidFill>
              </a:rPr>
              <a:t>Su di un piano più generale, la prassi della reiterazione, tanto più se diffusa e prolungata nel tempo - come e' accaduto nella esperienza più recente - viene, di conseguenza, a incidere negli equilibri istituzionali (v. </a:t>
            </a:r>
            <a:r>
              <a:rPr lang="it-IT" sz="1600" u="sng" dirty="0">
                <a:solidFill>
                  <a:schemeClr val="tx1"/>
                </a:solidFill>
                <a:hlinkClick r:id="rId2"/>
              </a:rPr>
              <a:t>sentenza n. 302 del 1988</a:t>
            </a:r>
            <a:r>
              <a:rPr lang="it-IT" sz="1600" dirty="0">
                <a:solidFill>
                  <a:schemeClr val="tx1"/>
                </a:solidFill>
              </a:rPr>
              <a:t>), alterando i caratteri della stessa forma di governo e l'attribuzione della funzione legislativa ordinaria al Parlamento (art. 70 della Costituzione).</a:t>
            </a:r>
          </a:p>
          <a:p>
            <a:pPr algn="l"/>
            <a:r>
              <a:rPr lang="it-IT" sz="1600" dirty="0">
                <a:solidFill>
                  <a:schemeClr val="tx1"/>
                </a:solidFill>
              </a:rPr>
              <a:t>Non solo. Questa prassi, se diffusa e prolungata, finisce per intaccare anche la certezza del diritto nei rapporti tra i diversi soggetti, per l'impossibilità di prevedere sia la durata nel tempo delle norme reiterate che l'esito finale del processo di conversione: con conseguenze ancora più gravi quando il decreto reiterato venga a incidere nella sfera dei diritti fondamentali o - come nella specie - nella materia penale o sia, comunque, tale da produrre effetti non più reversibili nel caso di una mancata conversione finale (v. </a:t>
            </a:r>
            <a:r>
              <a:rPr lang="it-IT" sz="1600" u="sng" dirty="0">
                <a:solidFill>
                  <a:schemeClr val="tx1"/>
                </a:solidFill>
                <a:hlinkClick r:id="rId3"/>
              </a:rPr>
              <a:t>sentenza n. 161 del 1995</a:t>
            </a:r>
            <a:r>
              <a:rPr lang="it-IT" sz="1600" dirty="0">
                <a:solidFill>
                  <a:schemeClr val="tx1"/>
                </a:solidFill>
              </a:rPr>
              <a:t>;</a:t>
            </a:r>
            <a:r>
              <a:rPr lang="it-IT" sz="1600" u="sng" dirty="0">
                <a:solidFill>
                  <a:schemeClr val="tx1"/>
                </a:solidFill>
                <a:hlinkClick r:id="rId4"/>
              </a:rPr>
              <a:t>ordinanza n. 197 del 1996</a:t>
            </a:r>
            <a:r>
              <a:rPr lang="it-IT" sz="1600" dirty="0">
                <a:solidFill>
                  <a:schemeClr val="tx1"/>
                </a:solidFill>
              </a:rPr>
              <a:t>).</a:t>
            </a:r>
          </a:p>
        </p:txBody>
      </p:sp>
    </p:spTree>
    <p:extLst>
      <p:ext uri="{BB962C8B-B14F-4D97-AF65-F5344CB8AC3E}">
        <p14:creationId xmlns:p14="http://schemas.microsoft.com/office/powerpoint/2010/main" val="28366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sz="2800" dirty="0" smtClean="0"/>
              <a:t>Art. 15, legge 400/1988</a:t>
            </a:r>
            <a:endParaRPr lang="it-IT" sz="2800" dirty="0"/>
          </a:p>
        </p:txBody>
      </p:sp>
      <p:sp>
        <p:nvSpPr>
          <p:cNvPr id="3" name="Segnaposto contenuto 2"/>
          <p:cNvSpPr>
            <a:spLocks noGrp="1"/>
          </p:cNvSpPr>
          <p:nvPr>
            <p:ph idx="1"/>
          </p:nvPr>
        </p:nvSpPr>
        <p:spPr>
          <a:xfrm>
            <a:off x="457200" y="1052736"/>
            <a:ext cx="8229600" cy="5328592"/>
          </a:xfrm>
        </p:spPr>
        <p:txBody>
          <a:bodyPr>
            <a:noAutofit/>
          </a:bodyPr>
          <a:lstStyle/>
          <a:p>
            <a:pPr>
              <a:buNone/>
            </a:pPr>
            <a:r>
              <a:rPr lang="it-IT" sz="1800" dirty="0" smtClean="0"/>
              <a:t>1. I provvedimenti provvisori con forza di legge ordinaria adottati ai sensi dell'articolo</a:t>
            </a:r>
          </a:p>
          <a:p>
            <a:pPr>
              <a:buNone/>
            </a:pPr>
            <a:r>
              <a:rPr lang="it-IT" sz="1800" dirty="0" smtClean="0"/>
              <a:t>77 della Costituzione sono presentati per l'emanazione al Presidente della Repubblica</a:t>
            </a:r>
          </a:p>
          <a:p>
            <a:pPr>
              <a:buNone/>
            </a:pPr>
            <a:r>
              <a:rPr lang="it-IT" sz="1800" dirty="0" smtClean="0"/>
              <a:t>con la denominazione di «decreto-legge» e con l'indicazione, nel  </a:t>
            </a:r>
            <a:r>
              <a:rPr lang="it-IT" sz="1800" dirty="0" smtClean="0">
                <a:solidFill>
                  <a:srgbClr val="FF0000"/>
                </a:solidFill>
              </a:rPr>
              <a:t>preambolo</a:t>
            </a:r>
            <a:r>
              <a:rPr lang="it-IT" sz="1800" dirty="0" smtClean="0"/>
              <a:t>, delle</a:t>
            </a:r>
          </a:p>
          <a:p>
            <a:pPr>
              <a:buNone/>
            </a:pPr>
            <a:r>
              <a:rPr lang="it-IT" sz="1800" dirty="0" smtClean="0"/>
              <a:t>circostanze  straordinarie di necessità  e di urgenza che ne giustificano l'adozione,</a:t>
            </a:r>
          </a:p>
          <a:p>
            <a:pPr>
              <a:buNone/>
            </a:pPr>
            <a:r>
              <a:rPr lang="it-IT" sz="1800" dirty="0" smtClean="0"/>
              <a:t>nonché  dell'avvenuta deliberazione del Consiglio dei ministri.  </a:t>
            </a:r>
          </a:p>
          <a:p>
            <a:pPr>
              <a:buNone/>
            </a:pPr>
            <a:r>
              <a:rPr lang="it-IT" sz="1800" dirty="0" smtClean="0"/>
              <a:t>2. Il Governo non può, mediante decreto-legge:  </a:t>
            </a:r>
          </a:p>
          <a:p>
            <a:pPr>
              <a:buNone/>
            </a:pPr>
            <a:r>
              <a:rPr lang="it-IT" sz="1800" dirty="0" smtClean="0"/>
              <a:t>a) conferire deleghe legislative ai sensi dell'articolo 76 della Costituzione;  </a:t>
            </a:r>
          </a:p>
          <a:p>
            <a:pPr>
              <a:buNone/>
            </a:pPr>
            <a:r>
              <a:rPr lang="it-IT" sz="1800" dirty="0" smtClean="0"/>
              <a:t>b) provvedere nelle materie indicate nell'articolo 72, quarto comma, della </a:t>
            </a:r>
          </a:p>
          <a:p>
            <a:pPr>
              <a:buNone/>
            </a:pPr>
            <a:r>
              <a:rPr lang="it-IT" sz="1800" dirty="0" smtClean="0"/>
              <a:t>Costituzione;  </a:t>
            </a:r>
          </a:p>
          <a:p>
            <a:pPr>
              <a:buNone/>
            </a:pPr>
            <a:r>
              <a:rPr lang="it-IT" sz="1800" dirty="0" smtClean="0"/>
              <a:t>c) rinnovare le disposizioni di decreti-legge dei quali sia stata negata la conversione </a:t>
            </a:r>
          </a:p>
          <a:p>
            <a:pPr>
              <a:buNone/>
            </a:pPr>
            <a:r>
              <a:rPr lang="it-IT" sz="1800" dirty="0" smtClean="0"/>
              <a:t>in legge con il voto di una delle due Camere;  </a:t>
            </a:r>
          </a:p>
          <a:p>
            <a:pPr>
              <a:buNone/>
            </a:pPr>
            <a:r>
              <a:rPr lang="it-IT" sz="1800" dirty="0" smtClean="0"/>
              <a:t>d) regolare i rapporti giuridici sorti sulla base dei decreti non convertiti;  </a:t>
            </a:r>
          </a:p>
          <a:p>
            <a:pPr>
              <a:buNone/>
            </a:pPr>
            <a:r>
              <a:rPr lang="it-IT" sz="1800" dirty="0" smtClean="0"/>
              <a:t>e) ripristinare l'efficacia di disposizioni dichiarate illegittime dalla Corte costituzionale </a:t>
            </a:r>
          </a:p>
          <a:p>
            <a:pPr>
              <a:buNone/>
            </a:pPr>
            <a:r>
              <a:rPr lang="it-IT" sz="1800" dirty="0" smtClean="0"/>
              <a:t>per vizi non attinenti al procedimento.  </a:t>
            </a:r>
          </a:p>
          <a:p>
            <a:pPr>
              <a:buNone/>
            </a:pPr>
            <a:r>
              <a:rPr lang="it-IT" sz="1800" dirty="0" smtClean="0"/>
              <a:t>3. I decreti devono contenere </a:t>
            </a:r>
            <a:r>
              <a:rPr lang="it-IT" sz="1800" dirty="0" smtClean="0">
                <a:solidFill>
                  <a:srgbClr val="FF0000"/>
                </a:solidFill>
              </a:rPr>
              <a:t>misure di immediata applicazione </a:t>
            </a:r>
            <a:r>
              <a:rPr lang="it-IT" sz="1800" dirty="0" smtClean="0"/>
              <a:t>e il loro contenuto deve essere </a:t>
            </a:r>
            <a:r>
              <a:rPr lang="it-IT" sz="1800" dirty="0" smtClean="0">
                <a:solidFill>
                  <a:srgbClr val="FF0000"/>
                </a:solidFill>
              </a:rPr>
              <a:t>specifico, omogeneo e corrispondente al titolo</a:t>
            </a:r>
            <a:r>
              <a:rPr lang="it-IT" sz="1800" dirty="0" smtClean="0"/>
              <a:t>. </a:t>
            </a:r>
            <a:endParaRPr lang="it-IT"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8229600" cy="6336704"/>
          </a:xfrm>
        </p:spPr>
        <p:txBody>
          <a:bodyPr>
            <a:normAutofit fontScale="55000" lnSpcReduction="20000"/>
          </a:bodyPr>
          <a:lstStyle/>
          <a:p>
            <a:pPr marL="0" indent="0">
              <a:buNone/>
            </a:pPr>
            <a:r>
              <a:rPr lang="it-IT" b="1" dirty="0"/>
              <a:t>DECRETO-LEGGE 14 agosto 2013, n. 93 </a:t>
            </a:r>
          </a:p>
          <a:p>
            <a:pPr marL="0" indent="0">
              <a:buNone/>
            </a:pPr>
            <a:r>
              <a:rPr lang="it-IT" dirty="0"/>
              <a:t>Disposizioni urgenti in materia di sicurezza e per il contrasto della violenza di genere, </a:t>
            </a:r>
            <a:r>
              <a:rPr lang="it-IT" dirty="0" smtClean="0"/>
              <a:t>nonché </a:t>
            </a:r>
            <a:r>
              <a:rPr lang="it-IT" dirty="0"/>
              <a:t>in tema di protezione civile e di commissariamento delle province.</a:t>
            </a:r>
          </a:p>
          <a:p>
            <a:pPr marL="0" indent="0">
              <a:buNone/>
            </a:pPr>
            <a:endParaRPr lang="it-IT" dirty="0" smtClean="0"/>
          </a:p>
          <a:p>
            <a:pPr marL="0" indent="0">
              <a:buNone/>
            </a:pPr>
            <a:r>
              <a:rPr lang="it-IT" dirty="0" smtClean="0"/>
              <a:t>IL </a:t>
            </a:r>
            <a:r>
              <a:rPr lang="it-IT" dirty="0"/>
              <a:t>PRESIDENTE DELLA REPUBBLICA Visti gli articoli 77 e 87 della Costituzione; </a:t>
            </a:r>
            <a:endParaRPr lang="it-IT" dirty="0" smtClean="0"/>
          </a:p>
          <a:p>
            <a:pPr marL="0" indent="0">
              <a:buNone/>
            </a:pPr>
            <a:r>
              <a:rPr lang="it-IT" dirty="0" smtClean="0"/>
              <a:t>Ritenuto </a:t>
            </a:r>
            <a:r>
              <a:rPr lang="it-IT" dirty="0"/>
              <a:t>che il susseguirsi di eventi di gravissima efferatezza in danno di donne e il conseguente allarme sociale che ne è</a:t>
            </a:r>
            <a:r>
              <a:rPr lang="it-IT" dirty="0" smtClean="0"/>
              <a:t> </a:t>
            </a:r>
            <a:r>
              <a:rPr lang="it-IT" dirty="0"/>
              <a:t>derivato rendono necessari interventi urgenti volti a inasprire, per </a:t>
            </a:r>
            <a:r>
              <a:rPr lang="it-IT" dirty="0" smtClean="0"/>
              <a:t>finalità </a:t>
            </a:r>
            <a:r>
              <a:rPr lang="it-IT" dirty="0"/>
              <a:t>dissuasive, il trattamento punitivo degli autori di tali fatti, introducendo, in determinati casi, misure di prevenzione finalizzate alla anticipata tutela delle donne e di ogni vittima di violenza domestica; </a:t>
            </a:r>
            <a:endParaRPr lang="it-IT" dirty="0" smtClean="0"/>
          </a:p>
          <a:p>
            <a:pPr marL="0" indent="0">
              <a:buNone/>
            </a:pPr>
            <a:r>
              <a:rPr lang="it-IT" dirty="0" smtClean="0"/>
              <a:t>Considerato</a:t>
            </a:r>
            <a:r>
              <a:rPr lang="it-IT" dirty="0"/>
              <a:t>, </a:t>
            </a:r>
            <a:r>
              <a:rPr lang="it-IT" dirty="0" smtClean="0"/>
              <a:t>altresì, </a:t>
            </a:r>
            <a:r>
              <a:rPr lang="it-IT" dirty="0"/>
              <a:t>necessario affiancare con urgenza ai predetti interventi misure di carattere preventivo da realizzare mediante la predisposizione di un piano di azione straordinario contro la violenza sessuale e di genere, che contenga azioni strutturate e condivise, in ambito sociale, educativo, formativo e informativo per garantire una maggiore e piena tutela alle vittime; </a:t>
            </a:r>
            <a:endParaRPr lang="it-IT" dirty="0" smtClean="0"/>
          </a:p>
          <a:p>
            <a:pPr marL="0" indent="0">
              <a:buNone/>
            </a:pPr>
            <a:r>
              <a:rPr lang="it-IT" dirty="0" smtClean="0"/>
              <a:t>Ravvisata </a:t>
            </a:r>
            <a:r>
              <a:rPr lang="it-IT" dirty="0"/>
              <a:t>la </a:t>
            </a:r>
            <a:r>
              <a:rPr lang="it-IT" dirty="0" smtClean="0"/>
              <a:t>necessità </a:t>
            </a:r>
            <a:r>
              <a:rPr lang="it-IT" dirty="0"/>
              <a:t>di intervenire con ulteriori misure urgenti per alimentare il circuito virtuoso tra sicurezza, </a:t>
            </a:r>
            <a:r>
              <a:rPr lang="it-IT" dirty="0" smtClean="0"/>
              <a:t>legalità </a:t>
            </a:r>
            <a:r>
              <a:rPr lang="it-IT" dirty="0"/>
              <a:t>e sviluppo a sostegno del tessuto economico-produttivo, </a:t>
            </a:r>
            <a:r>
              <a:rPr lang="it-IT" dirty="0" smtClean="0"/>
              <a:t>nonché </a:t>
            </a:r>
            <a:r>
              <a:rPr lang="it-IT" dirty="0"/>
              <a:t>per sostenere adeguati livelli di efficienza del comparto sicurezza e difesa; </a:t>
            </a:r>
            <a:endParaRPr lang="it-IT" dirty="0" smtClean="0"/>
          </a:p>
          <a:p>
            <a:pPr marL="0" indent="0">
              <a:buNone/>
            </a:pPr>
            <a:r>
              <a:rPr lang="it-IT" dirty="0" smtClean="0"/>
              <a:t>Ravvisata</a:t>
            </a:r>
            <a:r>
              <a:rPr lang="it-IT" dirty="0"/>
              <a:t>, </a:t>
            </a:r>
            <a:r>
              <a:rPr lang="it-IT" dirty="0" smtClean="0"/>
              <a:t>altresì, </a:t>
            </a:r>
            <a:r>
              <a:rPr lang="it-IT" dirty="0"/>
              <a:t>la </a:t>
            </a:r>
            <a:r>
              <a:rPr lang="it-IT" dirty="0" smtClean="0"/>
              <a:t>necessità </a:t>
            </a:r>
            <a:r>
              <a:rPr lang="it-IT" dirty="0"/>
              <a:t>di introdurre disposizioni urgenti in materia di ordine e sicurezza pubblica a tutela di </a:t>
            </a:r>
            <a:r>
              <a:rPr lang="it-IT" dirty="0" smtClean="0"/>
              <a:t>attività </a:t>
            </a:r>
            <a:r>
              <a:rPr lang="it-IT" dirty="0"/>
              <a:t>di particolare rilievo strategico, </a:t>
            </a:r>
            <a:r>
              <a:rPr lang="it-IT" dirty="0" smtClean="0"/>
              <a:t>nonché </a:t>
            </a:r>
            <a:r>
              <a:rPr lang="it-IT" dirty="0"/>
              <a:t>per garantire soggetti deboli, quali anziani e minori, e in particolare questi ultimi per quanto attiene all'accesso agli strumenti informatici e telematici, in modo che ne possano usufruire in condizione di maggiore sicurezza e senza pregiudizio della loro </a:t>
            </a:r>
            <a:r>
              <a:rPr lang="it-IT" dirty="0" smtClean="0"/>
              <a:t>integrità </a:t>
            </a:r>
            <a:r>
              <a:rPr lang="it-IT" dirty="0"/>
              <a:t>psico-fisica; </a:t>
            </a:r>
            <a:endParaRPr lang="it-IT" dirty="0" smtClean="0"/>
          </a:p>
        </p:txBody>
      </p:sp>
    </p:spTree>
    <p:extLst>
      <p:ext uri="{BB962C8B-B14F-4D97-AF65-F5344CB8AC3E}">
        <p14:creationId xmlns:p14="http://schemas.microsoft.com/office/powerpoint/2010/main" val="3946661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597456"/>
            <a:ext cx="8064896" cy="5509200"/>
          </a:xfrm>
          <a:prstGeom prst="rect">
            <a:avLst/>
          </a:prstGeom>
        </p:spPr>
        <p:txBody>
          <a:bodyPr wrap="square">
            <a:spAutoFit/>
          </a:bodyPr>
          <a:lstStyle/>
          <a:p>
            <a:r>
              <a:rPr lang="it-IT" sz="1600" dirty="0"/>
              <a:t>Ritenuta la straordinaria </a:t>
            </a:r>
            <a:r>
              <a:rPr lang="it-IT" sz="1600" dirty="0" smtClean="0"/>
              <a:t>necessità </a:t>
            </a:r>
            <a:r>
              <a:rPr lang="it-IT" sz="1600" dirty="0"/>
              <a:t>e urgenza di apportare ulteriori modifiche e integrazioni alla legge 24 febbraio 1992, n. 225, in materia di protezione civile, anche sulla scorta dell'esperienza acquisita nel periodo successivo all'entrata in vigore del decreto-legge 15 maggio 2012, n. 59, convertito, con modificazioni, dalla legge 12 luglio 2012, n. 100, </a:t>
            </a:r>
            <a:r>
              <a:rPr lang="it-IT" sz="1600" dirty="0" err="1"/>
              <a:t>nonche</a:t>
            </a:r>
            <a:r>
              <a:rPr lang="it-IT" sz="1600" dirty="0"/>
              <a:t>' di introdurre disposizioni per la </a:t>
            </a:r>
            <a:r>
              <a:rPr lang="it-IT" sz="1600" dirty="0" err="1"/>
              <a:t>funzionalita'</a:t>
            </a:r>
            <a:r>
              <a:rPr lang="it-IT" sz="1600" dirty="0"/>
              <a:t> del Corpo nazionale dei vigili del fuoco, potenziandone </a:t>
            </a:r>
            <a:r>
              <a:rPr lang="it-IT" sz="1600" dirty="0" err="1"/>
              <a:t>l'operativita'</a:t>
            </a:r>
            <a:r>
              <a:rPr lang="it-IT" sz="1600" dirty="0"/>
              <a:t>; </a:t>
            </a:r>
          </a:p>
          <a:p>
            <a:r>
              <a:rPr lang="it-IT" sz="1600" dirty="0"/>
              <a:t>Ritenuta la straordinaria </a:t>
            </a:r>
            <a:r>
              <a:rPr lang="it-IT" sz="1600" dirty="0" err="1"/>
              <a:t>necessita'</a:t>
            </a:r>
            <a:r>
              <a:rPr lang="it-IT" sz="1600" dirty="0"/>
              <a:t> e urgenza di emanare disposizioni per assicurare legittimazione alle gestioni commissariali delle amministrazioni provinciali interessate dagli effetti della sentenza della Corte costituzionale n. 220 del 3 luglio 2013, che ha dichiarato </a:t>
            </a:r>
            <a:r>
              <a:rPr lang="it-IT" sz="1600" dirty="0" err="1"/>
              <a:t>l'illegittimita'</a:t>
            </a:r>
            <a:r>
              <a:rPr lang="it-IT" sz="1600" dirty="0"/>
              <a:t> costituzionale dell'articolo 23, commi 14, 15, 16, 17, 18, 19 e 20 del decreto-legge 6 dicembre 2011, n. 201, convertito, con modificazioni, dalla legge 22 dicembre 2011, n. 214, e dell'articolo 17 del decreto-legge 6 luglio 2012, n. 95, convertito, con modificazioni, dalla legge 7 agosto 2012, n. 135, </a:t>
            </a:r>
            <a:r>
              <a:rPr lang="it-IT" sz="1600" dirty="0" err="1"/>
              <a:t>nonche</a:t>
            </a:r>
            <a:r>
              <a:rPr lang="it-IT" sz="1600" dirty="0"/>
              <a:t>' per garantire la </a:t>
            </a:r>
            <a:r>
              <a:rPr lang="it-IT" sz="1600" dirty="0" smtClean="0"/>
              <a:t>continuità </a:t>
            </a:r>
            <a:r>
              <a:rPr lang="it-IT" sz="1600" dirty="0"/>
              <a:t>amministrativa degli organi provinciali ordinari e straordinari, nelle more della riforma organica dei livelli di governo provinciale e metropolitano; </a:t>
            </a:r>
          </a:p>
          <a:p>
            <a:r>
              <a:rPr lang="it-IT" sz="1600" dirty="0"/>
              <a:t>Vista la deliberazione del Consiglio dei Ministri, adottata nella riunione del giorno 8 agosto 2013; </a:t>
            </a:r>
          </a:p>
          <a:p>
            <a:r>
              <a:rPr lang="it-IT" sz="1600" dirty="0"/>
              <a:t>Su proposta del Presidente del Consiglio dei ministri, del Ministro dell'interno, del Ministro del lavoro e delle politiche sociali con delega alle pari </a:t>
            </a:r>
            <a:r>
              <a:rPr lang="it-IT" sz="1600" dirty="0" err="1" smtClean="0"/>
              <a:t>opportunià</a:t>
            </a:r>
            <a:r>
              <a:rPr lang="it-IT" sz="1600" dirty="0" smtClean="0"/>
              <a:t>', </a:t>
            </a:r>
            <a:r>
              <a:rPr lang="it-IT" sz="1600" dirty="0"/>
              <a:t>del Ministro della giustizia, di concerto con il Ministro dell'economia e delle finanze; </a:t>
            </a:r>
          </a:p>
          <a:p>
            <a:endParaRPr lang="it-IT" sz="1600" dirty="0"/>
          </a:p>
          <a:p>
            <a:r>
              <a:rPr lang="it-IT" sz="1600" dirty="0"/>
              <a:t>E m a n a il seguente decreto-legge: </a:t>
            </a:r>
          </a:p>
        </p:txBody>
      </p:sp>
    </p:spTree>
    <p:extLst>
      <p:ext uri="{BB962C8B-B14F-4D97-AF65-F5344CB8AC3E}">
        <p14:creationId xmlns:p14="http://schemas.microsoft.com/office/powerpoint/2010/main" val="1147601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sz="3200" dirty="0" smtClean="0"/>
              <a:t>Art. 15, legge 400/1988</a:t>
            </a:r>
            <a:endParaRPr lang="it-IT" sz="3200" dirty="0"/>
          </a:p>
        </p:txBody>
      </p:sp>
      <p:sp>
        <p:nvSpPr>
          <p:cNvPr id="3" name="Segnaposto contenuto 2"/>
          <p:cNvSpPr>
            <a:spLocks noGrp="1"/>
          </p:cNvSpPr>
          <p:nvPr>
            <p:ph idx="1"/>
          </p:nvPr>
        </p:nvSpPr>
        <p:spPr>
          <a:xfrm>
            <a:off x="457200" y="1124744"/>
            <a:ext cx="8229600" cy="5001419"/>
          </a:xfrm>
        </p:spPr>
        <p:txBody>
          <a:bodyPr>
            <a:normAutofit fontScale="77500" lnSpcReduction="20000"/>
          </a:bodyPr>
          <a:lstStyle/>
          <a:p>
            <a:pPr>
              <a:buNone/>
            </a:pPr>
            <a:r>
              <a:rPr lang="it-IT" dirty="0" smtClean="0"/>
              <a:t>4. Il decreto-legge è pubblicato, senza ulteriori adempimenti, nella Gazzetta Ufficiale immediatamente dopo la sua emanazione e deve contenere la clausola di presentazione al Parlamento per la conversione in legge.  </a:t>
            </a:r>
          </a:p>
          <a:p>
            <a:pPr>
              <a:buNone/>
            </a:pPr>
            <a:r>
              <a:rPr lang="it-IT" dirty="0" smtClean="0"/>
              <a:t>5. Le </a:t>
            </a:r>
            <a:r>
              <a:rPr lang="it-IT" dirty="0" smtClean="0">
                <a:solidFill>
                  <a:srgbClr val="FF0000"/>
                </a:solidFill>
              </a:rPr>
              <a:t>modifiche</a:t>
            </a:r>
            <a:r>
              <a:rPr lang="it-IT" dirty="0" smtClean="0"/>
              <a:t> eventualmente apportate al decreto-legge in sede di conversione </a:t>
            </a:r>
            <a:r>
              <a:rPr lang="it-IT" dirty="0" smtClean="0">
                <a:effectLst>
                  <a:outerShdw blurRad="38100" dist="38100" dir="2700000" algn="tl">
                    <a:srgbClr val="000000">
                      <a:alpha val="43137"/>
                    </a:srgbClr>
                  </a:outerShdw>
                </a:effectLst>
              </a:rPr>
              <a:t>hanno efficacia dal giorno successivo  </a:t>
            </a:r>
            <a:r>
              <a:rPr lang="it-IT" dirty="0" smtClean="0"/>
              <a:t>a quello della pubblicazione  della legge di conversione, salvo che quest'ultima non disponga diversamente. Esse sono elencate in allegato alla legge.  </a:t>
            </a:r>
          </a:p>
          <a:p>
            <a:pPr>
              <a:buNone/>
            </a:pPr>
            <a:r>
              <a:rPr lang="it-IT" dirty="0" smtClean="0"/>
              <a:t>6. Il Ministro di grazia e giustizia cura che del rifiuto di conversione o della conversione parziale, purché definitiva, nonché della mancata conversione per decorrenza del termine sia data immediata pubblicazione nella Gazzetta Ufficiale.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48680"/>
            <a:ext cx="7992888" cy="4278094"/>
          </a:xfrm>
          <a:prstGeom prst="rect">
            <a:avLst/>
          </a:prstGeom>
        </p:spPr>
        <p:txBody>
          <a:bodyPr wrap="square">
            <a:spAutoFit/>
          </a:bodyPr>
          <a:lstStyle/>
          <a:p>
            <a:pPr algn="ctr" fontAlgn="base"/>
            <a:r>
              <a:rPr lang="it-IT"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Olimpiadi e droghe: un bell’esempio di conversione!</a:t>
            </a:r>
          </a:p>
          <a:p>
            <a:pPr fontAlgn="base"/>
            <a:endParaRPr lang="it-IT" b="1" dirty="0">
              <a:solidFill>
                <a:srgbClr val="000000"/>
              </a:solidFill>
              <a:latin typeface="Times New Roman" panose="02020603050405020304" pitchFamily="18" charset="0"/>
            </a:endParaRPr>
          </a:p>
          <a:p>
            <a:pPr fontAlgn="base"/>
            <a:endParaRPr lang="it-IT" b="1" dirty="0" smtClean="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fontAlgn="base"/>
            <a:r>
              <a:rPr lang="it-IT" b="1" dirty="0" smtClean="0">
                <a:solidFill>
                  <a:srgbClr val="000000"/>
                </a:solidFill>
                <a:latin typeface="Times New Roman" panose="02020603050405020304" pitchFamily="18" charset="0"/>
                <a:hlinkClick r:id="rId2"/>
              </a:rPr>
              <a:t>DECRETO-LEGGE </a:t>
            </a:r>
            <a:r>
              <a:rPr lang="it-IT" b="1" dirty="0">
                <a:solidFill>
                  <a:srgbClr val="000000"/>
                </a:solidFill>
                <a:latin typeface="Times New Roman" panose="02020603050405020304" pitchFamily="18" charset="0"/>
                <a:hlinkClick r:id="rId2"/>
              </a:rPr>
              <a:t>30 dicembre 2005, n. 272</a:t>
            </a:r>
            <a:endParaRPr lang="it-IT" b="1" dirty="0">
              <a:solidFill>
                <a:srgbClr val="000000"/>
              </a:solidFill>
              <a:latin typeface="Times New Roman" panose="02020603050405020304" pitchFamily="18" charset="0"/>
            </a:endParaRPr>
          </a:p>
          <a:p>
            <a:r>
              <a:rPr lang="it-IT" dirty="0">
                <a:solidFill>
                  <a:srgbClr val="000000"/>
                </a:solidFill>
                <a:latin typeface="Times New Roman" panose="02020603050405020304" pitchFamily="18" charset="0"/>
              </a:rPr>
              <a:t>Misure urgenti per garantire la sicurezza ed i finanziamenti per le prossime Olimpiadi invernali, </a:t>
            </a:r>
            <a:r>
              <a:rPr lang="it-IT" dirty="0" smtClean="0">
                <a:solidFill>
                  <a:srgbClr val="000000"/>
                </a:solidFill>
                <a:latin typeface="Times New Roman" panose="02020603050405020304" pitchFamily="18" charset="0"/>
              </a:rPr>
              <a:t>nonché </a:t>
            </a:r>
            <a:r>
              <a:rPr lang="it-IT" dirty="0">
                <a:solidFill>
                  <a:srgbClr val="000000"/>
                </a:solidFill>
                <a:latin typeface="Times New Roman" panose="02020603050405020304" pitchFamily="18" charset="0"/>
              </a:rPr>
              <a:t>la </a:t>
            </a:r>
            <a:r>
              <a:rPr lang="it-IT" dirty="0" smtClean="0">
                <a:solidFill>
                  <a:srgbClr val="000000"/>
                </a:solidFill>
                <a:latin typeface="Times New Roman" panose="02020603050405020304" pitchFamily="18" charset="0"/>
              </a:rPr>
              <a:t>funzionalit</a:t>
            </a:r>
            <a:r>
              <a:rPr lang="it-IT" dirty="0">
                <a:solidFill>
                  <a:srgbClr val="000000"/>
                </a:solidFill>
                <a:latin typeface="Times New Roman" panose="02020603050405020304" pitchFamily="18" charset="0"/>
              </a:rPr>
              <a:t>à</a:t>
            </a:r>
            <a:r>
              <a:rPr lang="it-IT" dirty="0" smtClean="0">
                <a:solidFill>
                  <a:srgbClr val="000000"/>
                </a:solidFill>
                <a:latin typeface="Times New Roman" panose="02020603050405020304" pitchFamily="18" charset="0"/>
              </a:rPr>
              <a:t> </a:t>
            </a:r>
            <a:r>
              <a:rPr lang="it-IT" dirty="0">
                <a:solidFill>
                  <a:srgbClr val="000000"/>
                </a:solidFill>
                <a:latin typeface="Times New Roman" panose="02020603050405020304" pitchFamily="18" charset="0"/>
              </a:rPr>
              <a:t>dell'Amministrazione dell'interno. Disposizioni per favorire il recupero di tossicodipendenti recidivi </a:t>
            </a:r>
            <a:r>
              <a:rPr lang="it-IT" b="1" i="1" dirty="0">
                <a:solidFill>
                  <a:srgbClr val="000000"/>
                </a:solidFill>
                <a:latin typeface="Times New Roman" panose="02020603050405020304" pitchFamily="18" charset="0"/>
              </a:rPr>
              <a:t>((e modifiche al testo unico delle leggi in materia di disciplina degli stupefacenti e sostanze psicotrope, prevenzione, cura e riabilitazione dei relativi stati di tossicodipendenza, di cui al decreto del Presidente della Repubblica 9 ottobre 1990, n. 309.))</a:t>
            </a:r>
            <a:r>
              <a:rPr lang="it-IT" dirty="0">
                <a:solidFill>
                  <a:srgbClr val="000000"/>
                </a:solidFill>
                <a:latin typeface="Times New Roman" panose="02020603050405020304" pitchFamily="18" charset="0"/>
              </a:rPr>
              <a:t> </a:t>
            </a:r>
            <a:r>
              <a:rPr lang="it-IT" i="1" dirty="0">
                <a:solidFill>
                  <a:srgbClr val="058940"/>
                </a:solidFill>
                <a:latin typeface="Times New Roman" panose="02020603050405020304" pitchFamily="18" charset="0"/>
              </a:rPr>
              <a:t>(GU n.303 del 30-12-2005 </a:t>
            </a:r>
            <a:r>
              <a:rPr lang="it-IT" i="1" dirty="0" smtClean="0">
                <a:solidFill>
                  <a:srgbClr val="058940"/>
                </a:solidFill>
                <a:latin typeface="Times New Roman" panose="02020603050405020304" pitchFamily="18" charset="0"/>
              </a:rPr>
              <a:t>)</a:t>
            </a:r>
          </a:p>
          <a:p>
            <a:endParaRPr lang="it-IT" i="1" dirty="0">
              <a:solidFill>
                <a:srgbClr val="058940"/>
              </a:solidFill>
              <a:latin typeface="Times New Roman" panose="02020603050405020304" pitchFamily="18" charset="0"/>
            </a:endParaRPr>
          </a:p>
          <a:p>
            <a:pPr lvl="0"/>
            <a:r>
              <a:rPr lang="it-IT" i="1" dirty="0" smtClean="0">
                <a:solidFill>
                  <a:srgbClr val="058940"/>
                </a:solidFill>
                <a:latin typeface="Times New Roman" panose="02020603050405020304" pitchFamily="18" charset="0"/>
              </a:rPr>
              <a:t>Artt. </a:t>
            </a:r>
            <a:r>
              <a:rPr lang="it-IT" altLang="it-IT" i="1" dirty="0">
                <a:solidFill>
                  <a:srgbClr val="058940"/>
                </a:solidFill>
                <a:latin typeface="Times New Roman" panose="02020603050405020304" pitchFamily="18" charset="0"/>
              </a:rPr>
              <a:t>4-bis e 4-vicies-ter </a:t>
            </a:r>
            <a:endParaRPr lang="it-IT" altLang="it-IT" i="1" dirty="0" smtClean="0">
              <a:solidFill>
                <a:srgbClr val="058940"/>
              </a:solidFill>
              <a:latin typeface="Times New Roman" panose="02020603050405020304" pitchFamily="18" charset="0"/>
            </a:endParaRPr>
          </a:p>
          <a:p>
            <a:endParaRPr lang="it-IT" dirty="0"/>
          </a:p>
        </p:txBody>
      </p:sp>
      <p:sp>
        <p:nvSpPr>
          <p:cNvPr id="4" name="Rectangle 2"/>
          <p:cNvSpPr>
            <a:spLocks noChangeArrowheads="1"/>
          </p:cNvSpPr>
          <p:nvPr/>
        </p:nvSpPr>
        <p:spPr bwMode="auto">
          <a:xfrm>
            <a:off x="0" y="90100"/>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51415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1316</Words>
  <Application>Microsoft Office PowerPoint</Application>
  <PresentationFormat>Presentazione su schermo (4:3)</PresentationFormat>
  <Paragraphs>89</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 Unicode MS</vt:lpstr>
      <vt:lpstr>Arial</vt:lpstr>
      <vt:lpstr>Calibri</vt:lpstr>
      <vt:lpstr>Times New Roman</vt:lpstr>
      <vt:lpstr>Tema di Office</vt:lpstr>
      <vt:lpstr>Decreto - legge</vt:lpstr>
      <vt:lpstr>Decreto - legge</vt:lpstr>
      <vt:lpstr>Presentazione standard di PowerPoint</vt:lpstr>
      <vt:lpstr>Reiterazione del d-l: sent. 360/1996</vt:lpstr>
      <vt:lpstr>Art. 15, legge 400/1988</vt:lpstr>
      <vt:lpstr>Presentazione standard di PowerPoint</vt:lpstr>
      <vt:lpstr>Presentazione standard di PowerPoint</vt:lpstr>
      <vt:lpstr>Art. 15, legge 400/1988</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 legge</dc:title>
  <dc:creator>rb</dc:creator>
  <cp:lastModifiedBy>roberto bin</cp:lastModifiedBy>
  <cp:revision>11</cp:revision>
  <dcterms:created xsi:type="dcterms:W3CDTF">2012-10-23T16:26:24Z</dcterms:created>
  <dcterms:modified xsi:type="dcterms:W3CDTF">2016-10-26T09:07:25Z</dcterms:modified>
</cp:coreProperties>
</file>